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58" r:id="rId4"/>
    <p:sldId id="259" r:id="rId5"/>
    <p:sldId id="260" r:id="rId6"/>
    <p:sldId id="270" r:id="rId7"/>
    <p:sldId id="271" r:id="rId8"/>
    <p:sldId id="272" r:id="rId9"/>
    <p:sldId id="261" r:id="rId10"/>
    <p:sldId id="265" r:id="rId11"/>
    <p:sldId id="266" r:id="rId12"/>
    <p:sldId id="267" r:id="rId13"/>
    <p:sldId id="268" r:id="rId14"/>
    <p:sldId id="262" r:id="rId15"/>
    <p:sldId id="263" r:id="rId16"/>
    <p:sldId id="269" r:id="rId17"/>
    <p:sldId id="273" r:id="rId18"/>
    <p:sldId id="274" r:id="rId19"/>
    <p:sldId id="275" r:id="rId20"/>
    <p:sldId id="276" r:id="rId21"/>
    <p:sldId id="277" r:id="rId22"/>
    <p:sldId id="278" r:id="rId23"/>
    <p:sldId id="283" r:id="rId24"/>
    <p:sldId id="286" r:id="rId25"/>
    <p:sldId id="284" r:id="rId26"/>
    <p:sldId id="279" r:id="rId27"/>
    <p:sldId id="280" r:id="rId28"/>
    <p:sldId id="281" r:id="rId29"/>
    <p:sldId id="282" r:id="rId30"/>
    <p:sldId id="285" r:id="rId31"/>
    <p:sldId id="287" r:id="rId32"/>
    <p:sldId id="288" r:id="rId33"/>
    <p:sldId id="289" r:id="rId34"/>
    <p:sldId id="290" r:id="rId35"/>
    <p:sldId id="291" r:id="rId36"/>
    <p:sldId id="292" r:id="rId37"/>
    <p:sldId id="293" r:id="rId38"/>
    <p:sldId id="294" r:id="rId39"/>
    <p:sldId id="296" r:id="rId40"/>
    <p:sldId id="297" r:id="rId41"/>
    <p:sldId id="298" r:id="rId42"/>
    <p:sldId id="299" r:id="rId43"/>
    <p:sldId id="295" r:id="rId44"/>
    <p:sldId id="300" r:id="rId45"/>
    <p:sldId id="301" r:id="rId46"/>
    <p:sldId id="304" r:id="rId47"/>
    <p:sldId id="305" r:id="rId48"/>
    <p:sldId id="302" r:id="rId49"/>
    <p:sldId id="303"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20" r:id="rId63"/>
    <p:sldId id="318" r:id="rId64"/>
    <p:sldId id="321" r:id="rId65"/>
    <p:sldId id="322" r:id="rId66"/>
    <p:sldId id="323" r:id="rId67"/>
    <p:sldId id="324" r:id="rId68"/>
    <p:sldId id="325" r:id="rId69"/>
    <p:sldId id="326" r:id="rId70"/>
    <p:sldId id="319"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68" r:id="rId113"/>
    <p:sldId id="369" r:id="rId114"/>
    <p:sldId id="402" r:id="rId115"/>
    <p:sldId id="403" r:id="rId116"/>
    <p:sldId id="404" r:id="rId117"/>
    <p:sldId id="405" r:id="rId118"/>
    <p:sldId id="406" r:id="rId119"/>
    <p:sldId id="407" r:id="rId120"/>
    <p:sldId id="408" r:id="rId121"/>
    <p:sldId id="409" r:id="rId122"/>
    <p:sldId id="410" r:id="rId123"/>
    <p:sldId id="370" r:id="rId124"/>
    <p:sldId id="371" r:id="rId125"/>
    <p:sldId id="372" r:id="rId126"/>
    <p:sldId id="373" r:id="rId127"/>
    <p:sldId id="374" r:id="rId128"/>
    <p:sldId id="375" r:id="rId129"/>
    <p:sldId id="376" r:id="rId130"/>
    <p:sldId id="377" r:id="rId131"/>
    <p:sldId id="378" r:id="rId132"/>
    <p:sldId id="379" r:id="rId133"/>
    <p:sldId id="380" r:id="rId134"/>
    <p:sldId id="381" r:id="rId135"/>
    <p:sldId id="382" r:id="rId136"/>
    <p:sldId id="383" r:id="rId137"/>
    <p:sldId id="384" r:id="rId138"/>
    <p:sldId id="385" r:id="rId139"/>
    <p:sldId id="386" r:id="rId140"/>
    <p:sldId id="387" r:id="rId141"/>
    <p:sldId id="388" r:id="rId142"/>
    <p:sldId id="389" r:id="rId143"/>
    <p:sldId id="390" r:id="rId144"/>
    <p:sldId id="391" r:id="rId145"/>
    <p:sldId id="392" r:id="rId146"/>
    <p:sldId id="393" r:id="rId147"/>
    <p:sldId id="394" r:id="rId148"/>
    <p:sldId id="395" r:id="rId149"/>
    <p:sldId id="396" r:id="rId150"/>
    <p:sldId id="397" r:id="rId151"/>
    <p:sldId id="398" r:id="rId152"/>
    <p:sldId id="399" r:id="rId153"/>
    <p:sldId id="400" r:id="rId154"/>
    <p:sldId id="401" r:id="rId1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2" d="100"/>
          <a:sy n="62" d="100"/>
        </p:scale>
        <p:origin x="82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7200" cap="none" baseline="0">
                <a:blipFill dpi="0" rotWithShape="1">
                  <a:blip r:embed="rId4"/>
                  <a:srcRect/>
                  <a:tile tx="6350" ty="-127000" sx="65000" sy="64000" flip="none" algn="tl"/>
                </a:blipFill>
              </a:defRPr>
            </a:lvl1pPr>
          </a:lstStyle>
          <a:p>
            <a:r>
              <a:rPr lang="fr-FR" smtClean="0"/>
              <a:t>Modifiez le style du titre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smtClean="0"/>
              <a:t>Modifier le style des sous-titres du masque</a:t>
            </a:r>
            <a:endParaRPr lang="en-US" dirty="0"/>
          </a:p>
        </p:txBody>
      </p:sp>
      <p:sp>
        <p:nvSpPr>
          <p:cNvPr id="4" name="Date Placeholder 3"/>
          <p:cNvSpPr>
            <a:spLocks noGrp="1"/>
          </p:cNvSpPr>
          <p:nvPr>
            <p:ph type="dt" sz="half" idx="10"/>
          </p:nvPr>
        </p:nvSpPr>
        <p:spPr/>
        <p:txBody>
          <a:bodyPr/>
          <a:lstStyle/>
          <a:p>
            <a:fld id="{83448B07-2C06-4CF2-8E91-F7385E71E2CB}" type="datetimeFigureOut">
              <a:rPr lang="en-US" dirty="0"/>
              <a:t>10/29/2025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b="0"/>
            </a:lvl1pPr>
          </a:lstStyle>
          <a:p>
            <a:fld id="{4FAB73BC-B049-4115-A692-8D63A059BFB8}"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181069D4-B020-4602-B87C-B094679675DF}" type="datetimeFigureOut">
              <a:rPr lang="en-US" dirty="0"/>
              <a:t>10/29/2025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fr-FR" smtClean="0"/>
              <a:t>Modifiez le style du titre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936C11EA-3D59-4DFE-9385-0A032B3191AF}" type="datetimeFigureOut">
              <a:rPr lang="en-US" dirty="0"/>
              <a:t>10/29/2025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804936D4-0671-4B70-A95D-BFBC9A35DA5B}" type="datetimeFigureOut">
              <a:rPr lang="en-US" dirty="0"/>
              <a:t>10/29/2025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7200" b="0"/>
            </a:lvl1pPr>
          </a:lstStyle>
          <a:p>
            <a:r>
              <a:rPr lang="fr-FR" smtClean="0"/>
              <a:t>Modifiez le style du titre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a:xfrm>
            <a:off x="8593667" y="6272784"/>
            <a:ext cx="2644309" cy="365125"/>
          </a:xfrm>
        </p:spPr>
        <p:txBody>
          <a:bodyPr/>
          <a:lstStyle/>
          <a:p>
            <a:fld id="{DDD67DAC-232D-4042-B5C0-E64770A42A28}" type="datetimeFigureOut">
              <a:rPr lang="en-US" dirty="0"/>
              <a:t>10/29/2025</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8ECECD2C-79BD-4B90-B3FA-E3B19B3FF97B}" type="datetimeFigureOut">
              <a:rPr lang="en-US" dirty="0"/>
              <a:t>10/29/2025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smtClean="0"/>
              <a:t>Modifiez le style du titre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29E9FDB6-7A26-4DBB-9BB0-088C0534314D}" type="datetimeFigureOut">
              <a:rPr lang="en-US" dirty="0"/>
              <a:t>10/29/2025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C2E7C72F-E0F0-449A-A903-6D7865ED3EFA}" type="datetimeFigureOut">
              <a:rPr lang="en-US" dirty="0"/>
              <a:t>10/29/2025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41207D-C9F3-42EA-960B-DC9955B358C7}" type="datetimeFigureOut">
              <a:rPr lang="en-US" dirty="0"/>
              <a:t>10/29/2025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0"/>
            </a:lvl1pPr>
          </a:lstStyle>
          <a:p>
            <a:r>
              <a:rPr lang="fr-FR" smtClean="0"/>
              <a:t>Modifiez le style du titre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4D8827A6-8947-4115-8D9E-E89B1EC0518D}" type="datetimeFigureOut">
              <a:rPr lang="en-US" dirty="0"/>
              <a:t>10/29/2025</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ED460A6F-F31A-4CA3-B222-0B3C224FF998}" type="datetimeFigureOut">
              <a:rPr lang="en-US" dirty="0"/>
              <a:t>10/29/2025</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fr-FR" smtClean="0"/>
              <a:t>Modifiez le style du titre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648A1663-7765-4EF4-B97F-A02E70C6265E}" type="datetimeFigureOut">
              <a:rPr lang="en-US" dirty="0"/>
              <a:t>10/29/2025</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0">
                <a:solidFill>
                  <a:srgbClr val="FFFFFF"/>
                </a:solidFill>
                <a:latin typeface="+mj-lt"/>
              </a:defRPr>
            </a:lvl1pPr>
          </a:lstStyle>
          <a:p>
            <a:fld id="{4FAB73BC-B049-4115-A692-8D63A059BFB8}"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4800" kern="1200" cap="none"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hyperlink" Target="https://cli.angular.io/" TargetMode="External"/><Relationship Id="rId2" Type="http://schemas.openxmlformats.org/officeDocument/2006/relationships/hyperlink" Target="https://nodejs.org/en/" TargetMode="Externa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8" Type="http://schemas.openxmlformats.org/officeDocument/2006/relationships/image" Target="../media/image72.png"/><Relationship Id="rId3" Type="http://schemas.microsoft.com/office/2007/relationships/hdphoto" Target="../media/hdphoto20.wdp"/><Relationship Id="rId7" Type="http://schemas.microsoft.com/office/2007/relationships/hdphoto" Target="../media/hdphoto22.wdp"/><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1.png"/><Relationship Id="rId5" Type="http://schemas.microsoft.com/office/2007/relationships/hdphoto" Target="../media/hdphoto21.wdp"/><Relationship Id="rId4" Type="http://schemas.openxmlformats.org/officeDocument/2006/relationships/image" Target="../media/image70.png"/><Relationship Id="rId9" Type="http://schemas.microsoft.com/office/2007/relationships/hdphoto" Target="../media/hdphoto23.wdp"/></Relationships>
</file>

<file path=ppt/slides/_rels/slide134.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73.png"/><Relationship Id="rId1" Type="http://schemas.openxmlformats.org/officeDocument/2006/relationships/slideLayout" Target="../slideLayouts/slideLayout2.xml"/><Relationship Id="rId5" Type="http://schemas.microsoft.com/office/2007/relationships/hdphoto" Target="../media/hdphoto25.wdp"/><Relationship Id="rId4" Type="http://schemas.openxmlformats.org/officeDocument/2006/relationships/image" Target="../media/image74.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microsoft.com/office/2007/relationships/hdphoto" Target="../media/hdphoto26.wdp"/><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microsoft.com/office/2007/relationships/hdphoto" Target="../media/hdphoto28.wdp"/><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microsoft.com/office/2007/relationships/hdphoto" Target="../media/hdphoto29.wdp"/><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pPr algn="ctr"/>
            <a:r>
              <a:rPr lang="fr-FR" b="1" dirty="0"/>
              <a:t>Développement d’une application Full </a:t>
            </a:r>
            <a:r>
              <a:rPr lang="fr-FR" b="1" dirty="0" err="1" smtClean="0"/>
              <a:t>Stack</a:t>
            </a:r>
            <a:endParaRPr lang="fr-FR" dirty="0"/>
          </a:p>
        </p:txBody>
      </p:sp>
      <p:sp>
        <p:nvSpPr>
          <p:cNvPr id="3" name="Sous-titre 2"/>
          <p:cNvSpPr>
            <a:spLocks noGrp="1"/>
          </p:cNvSpPr>
          <p:nvPr>
            <p:ph type="subTitle" idx="1"/>
          </p:nvPr>
        </p:nvSpPr>
        <p:spPr/>
        <p:txBody>
          <a:bodyPr/>
          <a:lstStyle/>
          <a:p>
            <a:r>
              <a:rPr lang="fr-FR" b="1" dirty="0" smtClean="0"/>
              <a:t>Avec </a:t>
            </a:r>
            <a:r>
              <a:rPr lang="fr-FR" b="1" dirty="0" err="1"/>
              <a:t>Spring</a:t>
            </a:r>
            <a:r>
              <a:rPr lang="fr-FR" b="1" dirty="0"/>
              <a:t> Boot &amp; </a:t>
            </a:r>
            <a:r>
              <a:rPr lang="fr-FR" b="1" dirty="0" err="1"/>
              <a:t>Angular</a:t>
            </a:r>
            <a:r>
              <a:rPr lang="fr-FR" dirty="0"/>
              <a:t/>
            </a:r>
            <a:br>
              <a:rPr lang="fr-FR" dirty="0"/>
            </a:br>
            <a:endParaRPr lang="fr-FR" dirty="0"/>
          </a:p>
        </p:txBody>
      </p:sp>
      <p:pic>
        <p:nvPicPr>
          <p:cNvPr id="4" name="Image 3"/>
          <p:cNvPicPr>
            <a:picLocks noChangeAspect="1"/>
          </p:cNvPicPr>
          <p:nvPr/>
        </p:nvPicPr>
        <p:blipFill>
          <a:blip r:embed="rId2"/>
          <a:stretch>
            <a:fillRect/>
          </a:stretch>
        </p:blipFill>
        <p:spPr>
          <a:xfrm rot="1197502">
            <a:off x="6949941" y="4939461"/>
            <a:ext cx="3457575" cy="1323975"/>
          </a:xfrm>
          <a:prstGeom prst="rect">
            <a:avLst/>
          </a:prstGeom>
        </p:spPr>
      </p:pic>
    </p:spTree>
    <p:extLst>
      <p:ext uri="{BB962C8B-B14F-4D97-AF65-F5344CB8AC3E}">
        <p14:creationId xmlns:p14="http://schemas.microsoft.com/office/powerpoint/2010/main" val="3497771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69848" y="320245"/>
            <a:ext cx="10058400" cy="419494"/>
          </a:xfrm>
        </p:spPr>
        <p:txBody>
          <a:bodyPr>
            <a:normAutofit fontScale="90000"/>
          </a:bodyPr>
          <a:lstStyle/>
          <a:p>
            <a:pPr algn="ctr"/>
            <a:r>
              <a:rPr lang="fr-FR" dirty="0"/>
              <a:t>Contexte général</a:t>
            </a:r>
          </a:p>
        </p:txBody>
      </p:sp>
      <p:sp>
        <p:nvSpPr>
          <p:cNvPr id="3" name="Espace réservé du contenu 2"/>
          <p:cNvSpPr>
            <a:spLocks noGrp="1"/>
          </p:cNvSpPr>
          <p:nvPr>
            <p:ph idx="1"/>
          </p:nvPr>
        </p:nvSpPr>
        <p:spPr>
          <a:xfrm>
            <a:off x="905461" y="1150705"/>
            <a:ext cx="10058400" cy="4887930"/>
          </a:xfrm>
        </p:spPr>
        <p:txBody>
          <a:bodyPr>
            <a:noAutofit/>
          </a:bodyPr>
          <a:lstStyle/>
          <a:p>
            <a:pPr algn="just">
              <a:lnSpc>
                <a:spcPct val="150000"/>
              </a:lnSpc>
            </a:pPr>
            <a:r>
              <a:rPr lang="fr-FR" sz="2400" dirty="0"/>
              <a:t>Le développement logiciel moderne repose sur des applications </a:t>
            </a:r>
            <a:r>
              <a:rPr lang="fr-FR" sz="2400" b="1" dirty="0"/>
              <a:t>web dynamiques</a:t>
            </a:r>
            <a:r>
              <a:rPr lang="fr-FR" sz="2400" dirty="0"/>
              <a:t>, </a:t>
            </a:r>
            <a:r>
              <a:rPr lang="fr-FR" sz="2400" b="1" dirty="0"/>
              <a:t>interactives</a:t>
            </a:r>
            <a:r>
              <a:rPr lang="fr-FR" sz="2400" dirty="0"/>
              <a:t> et </a:t>
            </a:r>
            <a:r>
              <a:rPr lang="fr-FR" sz="2400" b="1" dirty="0" err="1"/>
              <a:t>scalables</a:t>
            </a:r>
            <a:r>
              <a:rPr lang="fr-FR" sz="2400" dirty="0" smtClean="0"/>
              <a:t>.</a:t>
            </a:r>
          </a:p>
          <a:p>
            <a:pPr algn="just">
              <a:lnSpc>
                <a:spcPct val="150000"/>
              </a:lnSpc>
            </a:pPr>
            <a:r>
              <a:rPr lang="fr-FR" sz="2400" dirty="0" smtClean="0"/>
              <a:t>Les </a:t>
            </a:r>
            <a:r>
              <a:rPr lang="fr-FR" sz="2400" dirty="0"/>
              <a:t>entreprises recherchent aujourd’hui des solutions capables de </a:t>
            </a:r>
            <a:r>
              <a:rPr lang="fr-FR" sz="2400" dirty="0" smtClean="0"/>
              <a:t>:</a:t>
            </a:r>
          </a:p>
          <a:p>
            <a:pPr lvl="1" algn="just">
              <a:lnSpc>
                <a:spcPct val="150000"/>
              </a:lnSpc>
            </a:pPr>
            <a:r>
              <a:rPr lang="fr-FR" sz="2000" dirty="0"/>
              <a:t>Offrir une </a:t>
            </a:r>
            <a:r>
              <a:rPr lang="fr-FR" sz="2000" b="1" dirty="0"/>
              <a:t>expérience utilisateur fluide</a:t>
            </a:r>
            <a:r>
              <a:rPr lang="fr-FR" sz="2000" dirty="0"/>
              <a:t> sur le web</a:t>
            </a:r>
            <a:r>
              <a:rPr lang="fr-FR" sz="2000" dirty="0" smtClean="0"/>
              <a:t>,</a:t>
            </a:r>
          </a:p>
          <a:p>
            <a:pPr lvl="1" algn="just">
              <a:lnSpc>
                <a:spcPct val="150000"/>
              </a:lnSpc>
            </a:pPr>
            <a:r>
              <a:rPr lang="fr-FR" sz="2000" dirty="0"/>
              <a:t>Traiter efficacement les données</a:t>
            </a:r>
            <a:r>
              <a:rPr lang="fr-FR" sz="2000" dirty="0" smtClean="0"/>
              <a:t>,</a:t>
            </a:r>
          </a:p>
          <a:p>
            <a:pPr lvl="1" algn="just">
              <a:lnSpc>
                <a:spcPct val="150000"/>
              </a:lnSpc>
            </a:pPr>
            <a:r>
              <a:rPr lang="fr-FR" sz="2000" dirty="0"/>
              <a:t>Et </a:t>
            </a:r>
            <a:r>
              <a:rPr lang="fr-FR" sz="2000" b="1" dirty="0"/>
              <a:t>s’intégrer facilement</a:t>
            </a:r>
            <a:r>
              <a:rPr lang="fr-FR" sz="2000" dirty="0"/>
              <a:t> avec d’autres systèmes ou services cloud</a:t>
            </a:r>
            <a:r>
              <a:rPr lang="fr-FR" sz="2000" dirty="0" smtClean="0"/>
              <a:t>.</a:t>
            </a:r>
          </a:p>
          <a:p>
            <a:pPr algn="just">
              <a:lnSpc>
                <a:spcPct val="150000"/>
              </a:lnSpc>
            </a:pPr>
            <a:r>
              <a:rPr lang="fr-FR" sz="2400" dirty="0"/>
              <a:t>Pour atteindre ces objectifs, les développeurs adoptent des </a:t>
            </a:r>
            <a:r>
              <a:rPr lang="fr-FR" sz="2400" b="1" dirty="0"/>
              <a:t>architectures </a:t>
            </a:r>
            <a:r>
              <a:rPr lang="fr-FR" sz="2400" b="1" dirty="0" err="1"/>
              <a:t>fullstack</a:t>
            </a:r>
            <a:r>
              <a:rPr lang="fr-FR" sz="2400" dirty="0"/>
              <a:t> combinant un </a:t>
            </a:r>
            <a:r>
              <a:rPr lang="fr-FR" sz="2400" b="1" dirty="0" err="1"/>
              <a:t>frontend</a:t>
            </a:r>
            <a:r>
              <a:rPr lang="fr-FR" sz="2400" b="1" dirty="0"/>
              <a:t> puissant</a:t>
            </a:r>
            <a:r>
              <a:rPr lang="fr-FR" sz="2400" dirty="0"/>
              <a:t> (comme </a:t>
            </a:r>
            <a:r>
              <a:rPr lang="fr-FR" sz="2400" b="1" dirty="0" err="1"/>
              <a:t>Angular</a:t>
            </a:r>
            <a:r>
              <a:rPr lang="fr-FR" sz="2400" dirty="0"/>
              <a:t>) et un </a:t>
            </a:r>
            <a:r>
              <a:rPr lang="fr-FR" sz="2400" b="1" dirty="0" err="1"/>
              <a:t>backend</a:t>
            </a:r>
            <a:r>
              <a:rPr lang="fr-FR" sz="2400" b="1" dirty="0"/>
              <a:t> robuste</a:t>
            </a:r>
            <a:r>
              <a:rPr lang="fr-FR" sz="2400" dirty="0"/>
              <a:t> (comme </a:t>
            </a:r>
            <a:r>
              <a:rPr lang="fr-FR" sz="2400" b="1" dirty="0" err="1"/>
              <a:t>Spring</a:t>
            </a:r>
            <a:r>
              <a:rPr lang="fr-FR" sz="2400" dirty="0"/>
              <a:t> </a:t>
            </a:r>
            <a:r>
              <a:rPr lang="fr-FR" sz="2400" b="1" dirty="0"/>
              <a:t>Boot</a:t>
            </a:r>
            <a:r>
              <a:rPr lang="fr-FR" sz="2400" dirty="0"/>
              <a:t>).</a:t>
            </a:r>
          </a:p>
        </p:txBody>
      </p:sp>
    </p:spTree>
    <p:extLst>
      <p:ext uri="{BB962C8B-B14F-4D97-AF65-F5344CB8AC3E}">
        <p14:creationId xmlns:p14="http://schemas.microsoft.com/office/powerpoint/2010/main" val="1222306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Cadre général</a:t>
            </a:r>
            <a:endParaRPr lang="fr-FR" dirty="0"/>
          </a:p>
        </p:txBody>
      </p:sp>
      <p:sp>
        <p:nvSpPr>
          <p:cNvPr id="3" name="Espace réservé du contenu 2"/>
          <p:cNvSpPr>
            <a:spLocks noGrp="1"/>
          </p:cNvSpPr>
          <p:nvPr>
            <p:ph idx="1"/>
          </p:nvPr>
        </p:nvSpPr>
        <p:spPr/>
        <p:txBody>
          <a:bodyPr>
            <a:normAutofit/>
          </a:bodyPr>
          <a:lstStyle/>
          <a:p>
            <a:pPr algn="just">
              <a:lnSpc>
                <a:spcPct val="150000"/>
              </a:lnSpc>
            </a:pPr>
            <a:r>
              <a:rPr lang="fr-FR" sz="2400" dirty="0" err="1"/>
              <a:t>Angular</a:t>
            </a:r>
            <a:r>
              <a:rPr lang="fr-FR" sz="2400" dirty="0"/>
              <a:t> repose sur une architecture modulaire et </a:t>
            </a:r>
            <a:r>
              <a:rPr lang="fr-FR" sz="2400" dirty="0" err="1"/>
              <a:t>composantielle</a:t>
            </a:r>
            <a:r>
              <a:rPr lang="fr-FR" sz="2400" dirty="0"/>
              <a:t> : </a:t>
            </a:r>
            <a:endParaRPr lang="fr-FR" sz="2400" dirty="0" smtClean="0"/>
          </a:p>
          <a:p>
            <a:pPr lvl="1" algn="just">
              <a:lnSpc>
                <a:spcPct val="150000"/>
              </a:lnSpc>
            </a:pPr>
            <a:r>
              <a:rPr lang="fr-FR" sz="2000" b="1" dirty="0"/>
              <a:t>Modules</a:t>
            </a:r>
            <a:r>
              <a:rPr lang="fr-FR" sz="2000" dirty="0"/>
              <a:t> pour organiser le </a:t>
            </a:r>
            <a:r>
              <a:rPr lang="fr-FR" sz="2000" dirty="0" smtClean="0"/>
              <a:t>code</a:t>
            </a:r>
          </a:p>
          <a:p>
            <a:pPr lvl="1" algn="just">
              <a:lnSpc>
                <a:spcPct val="150000"/>
              </a:lnSpc>
            </a:pPr>
            <a:r>
              <a:rPr lang="fr-FR" sz="2000" b="1" dirty="0"/>
              <a:t>Composants</a:t>
            </a:r>
            <a:r>
              <a:rPr lang="fr-FR" sz="2000" dirty="0"/>
              <a:t> pour structurer </a:t>
            </a:r>
            <a:r>
              <a:rPr lang="fr-FR" sz="2000" dirty="0" smtClean="0"/>
              <a:t>l'UI</a:t>
            </a:r>
          </a:p>
          <a:p>
            <a:pPr lvl="1" algn="just">
              <a:lnSpc>
                <a:spcPct val="150000"/>
              </a:lnSpc>
            </a:pPr>
            <a:r>
              <a:rPr lang="fr-FR" sz="2000" b="1" dirty="0"/>
              <a:t>Data Binding et Directives</a:t>
            </a:r>
            <a:r>
              <a:rPr lang="fr-FR" sz="2000" dirty="0"/>
              <a:t> pour manipuler le </a:t>
            </a:r>
            <a:r>
              <a:rPr lang="fr-FR" sz="2000" dirty="0" smtClean="0"/>
              <a:t>DOM</a:t>
            </a:r>
          </a:p>
          <a:p>
            <a:pPr lvl="1" algn="just">
              <a:lnSpc>
                <a:spcPct val="150000"/>
              </a:lnSpc>
            </a:pPr>
            <a:r>
              <a:rPr lang="fr-FR" sz="2000" b="1" dirty="0"/>
              <a:t>Services et DI</a:t>
            </a:r>
            <a:r>
              <a:rPr lang="fr-FR" sz="2000" dirty="0"/>
              <a:t> pour la logique </a:t>
            </a:r>
            <a:r>
              <a:rPr lang="fr-FR" sz="2000" dirty="0" smtClean="0"/>
              <a:t>métier</a:t>
            </a:r>
          </a:p>
          <a:p>
            <a:pPr lvl="1" algn="just">
              <a:lnSpc>
                <a:spcPct val="150000"/>
              </a:lnSpc>
            </a:pPr>
            <a:r>
              <a:rPr lang="fr-FR" sz="2000" b="1" dirty="0" err="1"/>
              <a:t>Routing</a:t>
            </a:r>
            <a:r>
              <a:rPr lang="fr-FR" sz="2000" dirty="0"/>
              <a:t> pour la </a:t>
            </a:r>
            <a:r>
              <a:rPr lang="fr-FR" sz="2000" dirty="0" smtClean="0"/>
              <a:t>navigation</a:t>
            </a:r>
          </a:p>
          <a:p>
            <a:pPr lvl="1" algn="just">
              <a:lnSpc>
                <a:spcPct val="150000"/>
              </a:lnSpc>
            </a:pPr>
            <a:r>
              <a:rPr lang="fr-FR" sz="2000" b="1" dirty="0" err="1"/>
              <a:t>RxJS</a:t>
            </a:r>
            <a:r>
              <a:rPr lang="fr-FR" sz="2000" dirty="0"/>
              <a:t> pour la gestion des événements et des requêtes asynchrones</a:t>
            </a:r>
          </a:p>
        </p:txBody>
      </p:sp>
    </p:spTree>
    <p:extLst>
      <p:ext uri="{BB962C8B-B14F-4D97-AF65-F5344CB8AC3E}">
        <p14:creationId xmlns:p14="http://schemas.microsoft.com/office/powerpoint/2010/main" val="3362113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69848" y="342742"/>
            <a:ext cx="10058400" cy="729313"/>
          </a:xfrm>
        </p:spPr>
        <p:txBody>
          <a:bodyPr>
            <a:normAutofit fontScale="90000"/>
          </a:bodyPr>
          <a:lstStyle/>
          <a:p>
            <a:pPr algn="ctr"/>
            <a:r>
              <a:rPr lang="fr-FR" dirty="0" smtClean="0"/>
              <a:t>Fonctionnalités</a:t>
            </a:r>
            <a:endParaRPr lang="fr-FR" dirty="0"/>
          </a:p>
        </p:txBody>
      </p:sp>
      <p:sp>
        <p:nvSpPr>
          <p:cNvPr id="3" name="Espace réservé du contenu 2"/>
          <p:cNvSpPr>
            <a:spLocks noGrp="1"/>
          </p:cNvSpPr>
          <p:nvPr>
            <p:ph idx="1"/>
          </p:nvPr>
        </p:nvSpPr>
        <p:spPr>
          <a:xfrm>
            <a:off x="1069848" y="1182414"/>
            <a:ext cx="10058400" cy="4989786"/>
          </a:xfrm>
        </p:spPr>
        <p:txBody>
          <a:bodyPr>
            <a:normAutofit fontScale="85000" lnSpcReduction="10000"/>
          </a:bodyPr>
          <a:lstStyle/>
          <a:p>
            <a:pPr algn="just">
              <a:lnSpc>
                <a:spcPct val="150000"/>
              </a:lnSpc>
            </a:pPr>
            <a:r>
              <a:rPr lang="fr-FR" dirty="0" err="1"/>
              <a:t>Angular</a:t>
            </a:r>
            <a:r>
              <a:rPr lang="fr-FR" dirty="0"/>
              <a:t> offre un ensemble de fonctionnalités clés </a:t>
            </a:r>
            <a:r>
              <a:rPr lang="fr-FR" dirty="0" smtClean="0"/>
              <a:t>:</a:t>
            </a:r>
          </a:p>
          <a:p>
            <a:pPr lvl="1" algn="just">
              <a:lnSpc>
                <a:spcPct val="150000"/>
              </a:lnSpc>
            </a:pPr>
            <a:r>
              <a:rPr lang="fr-FR" b="1" dirty="0" smtClean="0"/>
              <a:t>Composants</a:t>
            </a:r>
            <a:r>
              <a:rPr lang="fr-FR" dirty="0" smtClean="0"/>
              <a:t> </a:t>
            </a:r>
            <a:r>
              <a:rPr lang="fr-FR" dirty="0"/>
              <a:t>: Unités de base de l'interface utilisateur, chaque composant étant une combinaison de HTML, CSS et </a:t>
            </a:r>
            <a:r>
              <a:rPr lang="fr-FR" dirty="0" err="1"/>
              <a:t>TypeScript</a:t>
            </a:r>
            <a:r>
              <a:rPr lang="fr-FR" dirty="0" smtClean="0"/>
              <a:t>.</a:t>
            </a:r>
          </a:p>
          <a:p>
            <a:pPr lvl="1" algn="just">
              <a:lnSpc>
                <a:spcPct val="150000"/>
              </a:lnSpc>
            </a:pPr>
            <a:r>
              <a:rPr lang="fr-FR" b="1" dirty="0"/>
              <a:t>Modules (</a:t>
            </a:r>
            <a:r>
              <a:rPr lang="fr-FR" b="1" dirty="0" err="1"/>
              <a:t>NgModules</a:t>
            </a:r>
            <a:r>
              <a:rPr lang="fr-FR" b="1" dirty="0"/>
              <a:t>)</a:t>
            </a:r>
            <a:r>
              <a:rPr lang="fr-FR" dirty="0"/>
              <a:t> : Permettent l'organisation et la gestion du code en regroupant des composants, des services et d'autres fonctionnalités</a:t>
            </a:r>
            <a:r>
              <a:rPr lang="fr-FR" dirty="0" smtClean="0"/>
              <a:t>.</a:t>
            </a:r>
          </a:p>
          <a:p>
            <a:pPr lvl="1" algn="just">
              <a:lnSpc>
                <a:spcPct val="150000"/>
              </a:lnSpc>
            </a:pPr>
            <a:r>
              <a:rPr lang="fr-FR" b="1" dirty="0" err="1"/>
              <a:t>Templates</a:t>
            </a:r>
            <a:r>
              <a:rPr lang="fr-FR" dirty="0"/>
              <a:t> : Utilisent une syntaxe déclarative pour décrire le rendu de la vue</a:t>
            </a:r>
            <a:r>
              <a:rPr lang="fr-FR" dirty="0" smtClean="0"/>
              <a:t>.</a:t>
            </a:r>
          </a:p>
          <a:p>
            <a:pPr lvl="1" algn="just">
              <a:lnSpc>
                <a:spcPct val="150000"/>
              </a:lnSpc>
            </a:pPr>
            <a:r>
              <a:rPr lang="fr-FR" b="1" dirty="0"/>
              <a:t>Data Binding</a:t>
            </a:r>
            <a:r>
              <a:rPr lang="fr-FR" dirty="0"/>
              <a:t> : Synchronisation entre la logique applicative et l'interface utilisateur (interpolation, </a:t>
            </a:r>
            <a:r>
              <a:rPr lang="fr-FR" dirty="0" err="1"/>
              <a:t>property</a:t>
            </a:r>
            <a:r>
              <a:rPr lang="fr-FR" dirty="0"/>
              <a:t> binding, </a:t>
            </a:r>
            <a:r>
              <a:rPr lang="fr-FR" dirty="0" err="1"/>
              <a:t>event</a:t>
            </a:r>
            <a:r>
              <a:rPr lang="fr-FR" dirty="0"/>
              <a:t> binding, </a:t>
            </a:r>
            <a:r>
              <a:rPr lang="fr-FR" dirty="0" err="1"/>
              <a:t>two-way</a:t>
            </a:r>
            <a:r>
              <a:rPr lang="fr-FR" dirty="0"/>
              <a:t> binding</a:t>
            </a:r>
            <a:r>
              <a:rPr lang="fr-FR" dirty="0" smtClean="0"/>
              <a:t>).</a:t>
            </a:r>
          </a:p>
          <a:p>
            <a:pPr lvl="1" algn="just">
              <a:lnSpc>
                <a:spcPct val="150000"/>
              </a:lnSpc>
            </a:pPr>
            <a:r>
              <a:rPr lang="fr-FR" dirty="0"/>
              <a:t>Directives : Extensions du HTML permettant un comportement dynamique (ex : *</a:t>
            </a:r>
            <a:r>
              <a:rPr lang="fr-FR" dirty="0" err="1"/>
              <a:t>ngIf</a:t>
            </a:r>
            <a:r>
              <a:rPr lang="fr-FR" dirty="0"/>
              <a:t>, *</a:t>
            </a:r>
            <a:r>
              <a:rPr lang="fr-FR" dirty="0" err="1"/>
              <a:t>ngFor</a:t>
            </a:r>
            <a:r>
              <a:rPr lang="fr-FR" dirty="0"/>
              <a:t>, directives personnalisées</a:t>
            </a:r>
            <a:r>
              <a:rPr lang="fr-FR" dirty="0" smtClean="0"/>
              <a:t>).</a:t>
            </a:r>
          </a:p>
          <a:p>
            <a:pPr lvl="1" algn="just">
              <a:lnSpc>
                <a:spcPct val="150000"/>
              </a:lnSpc>
            </a:pPr>
            <a:r>
              <a:rPr lang="fr-FR" b="1" dirty="0"/>
              <a:t>Services et Injection de dépendances</a:t>
            </a:r>
            <a:r>
              <a:rPr lang="fr-FR" dirty="0"/>
              <a:t> : Encouragent la réutilisation du code et la séparation des préoccupations</a:t>
            </a:r>
            <a:r>
              <a:rPr lang="fr-FR" dirty="0" smtClean="0"/>
              <a:t>.</a:t>
            </a:r>
          </a:p>
          <a:p>
            <a:pPr lvl="1" algn="just">
              <a:lnSpc>
                <a:spcPct val="150000"/>
              </a:lnSpc>
            </a:pPr>
            <a:r>
              <a:rPr lang="fr-FR" b="1" dirty="0" err="1"/>
              <a:t>Routing</a:t>
            </a:r>
            <a:r>
              <a:rPr lang="fr-FR" dirty="0"/>
              <a:t> : Gestion de la navigation entre différentes vues.</a:t>
            </a:r>
            <a:endParaRPr lang="fr-FR" dirty="0" smtClean="0"/>
          </a:p>
          <a:p>
            <a:pPr algn="just">
              <a:lnSpc>
                <a:spcPct val="150000"/>
              </a:lnSpc>
            </a:pPr>
            <a:endParaRPr lang="fr-FR" dirty="0"/>
          </a:p>
        </p:txBody>
      </p:sp>
    </p:spTree>
    <p:extLst>
      <p:ext uri="{BB962C8B-B14F-4D97-AF65-F5344CB8AC3E}">
        <p14:creationId xmlns:p14="http://schemas.microsoft.com/office/powerpoint/2010/main" val="3945424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80">
                                          <p:stCondLst>
                                            <p:cond delay="0"/>
                                          </p:stCondLst>
                                        </p:cTn>
                                        <p:tgtEl>
                                          <p:spTgt spid="3">
                                            <p:txEl>
                                              <p:pRg st="1" end="1"/>
                                            </p:txEl>
                                          </p:spTgt>
                                        </p:tgtEl>
                                      </p:cBhvr>
                                    </p:animEffect>
                                    <p:anim calcmode="lin" valueType="num">
                                      <p:cBhvr>
                                        <p:cTn id="8"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1" end="1"/>
                                            </p:txEl>
                                          </p:spTgt>
                                        </p:tgtEl>
                                      </p:cBhvr>
                                      <p:to x="100000" y="60000"/>
                                    </p:animScale>
                                    <p:animScale>
                                      <p:cBhvr>
                                        <p:cTn id="14" dur="166" decel="50000">
                                          <p:stCondLst>
                                            <p:cond delay="676"/>
                                          </p:stCondLst>
                                        </p:cTn>
                                        <p:tgtEl>
                                          <p:spTgt spid="3">
                                            <p:txEl>
                                              <p:pRg st="1" end="1"/>
                                            </p:txEl>
                                          </p:spTgt>
                                        </p:tgtEl>
                                      </p:cBhvr>
                                      <p:to x="100000" y="100000"/>
                                    </p:animScale>
                                    <p:animScale>
                                      <p:cBhvr>
                                        <p:cTn id="15" dur="26">
                                          <p:stCondLst>
                                            <p:cond delay="1312"/>
                                          </p:stCondLst>
                                        </p:cTn>
                                        <p:tgtEl>
                                          <p:spTgt spid="3">
                                            <p:txEl>
                                              <p:pRg st="1" end="1"/>
                                            </p:txEl>
                                          </p:spTgt>
                                        </p:tgtEl>
                                      </p:cBhvr>
                                      <p:to x="100000" y="80000"/>
                                    </p:animScale>
                                    <p:animScale>
                                      <p:cBhvr>
                                        <p:cTn id="16" dur="166" decel="50000">
                                          <p:stCondLst>
                                            <p:cond delay="1338"/>
                                          </p:stCondLst>
                                        </p:cTn>
                                        <p:tgtEl>
                                          <p:spTgt spid="3">
                                            <p:txEl>
                                              <p:pRg st="1" end="1"/>
                                            </p:txEl>
                                          </p:spTgt>
                                        </p:tgtEl>
                                      </p:cBhvr>
                                      <p:to x="100000" y="100000"/>
                                    </p:animScale>
                                    <p:animScale>
                                      <p:cBhvr>
                                        <p:cTn id="17" dur="26">
                                          <p:stCondLst>
                                            <p:cond delay="1642"/>
                                          </p:stCondLst>
                                        </p:cTn>
                                        <p:tgtEl>
                                          <p:spTgt spid="3">
                                            <p:txEl>
                                              <p:pRg st="1" end="1"/>
                                            </p:txEl>
                                          </p:spTgt>
                                        </p:tgtEl>
                                      </p:cBhvr>
                                      <p:to x="100000" y="90000"/>
                                    </p:animScale>
                                    <p:animScale>
                                      <p:cBhvr>
                                        <p:cTn id="18" dur="166" decel="50000">
                                          <p:stCondLst>
                                            <p:cond delay="1668"/>
                                          </p:stCondLst>
                                        </p:cTn>
                                        <p:tgtEl>
                                          <p:spTgt spid="3">
                                            <p:txEl>
                                              <p:pRg st="1" end="1"/>
                                            </p:txEl>
                                          </p:spTgt>
                                        </p:tgtEl>
                                      </p:cBhvr>
                                      <p:to x="100000" y="100000"/>
                                    </p:animScale>
                                    <p:animScale>
                                      <p:cBhvr>
                                        <p:cTn id="19" dur="26">
                                          <p:stCondLst>
                                            <p:cond delay="1808"/>
                                          </p:stCondLst>
                                        </p:cTn>
                                        <p:tgtEl>
                                          <p:spTgt spid="3">
                                            <p:txEl>
                                              <p:pRg st="1" end="1"/>
                                            </p:txEl>
                                          </p:spTgt>
                                        </p:tgtEl>
                                      </p:cBhvr>
                                      <p:to x="100000" y="95000"/>
                                    </p:animScale>
                                    <p:animScale>
                                      <p:cBhvr>
                                        <p:cTn id="20" dur="166" decel="50000">
                                          <p:stCondLst>
                                            <p:cond delay="1834"/>
                                          </p:stCondLst>
                                        </p:cTn>
                                        <p:tgtEl>
                                          <p:spTgt spid="3">
                                            <p:txEl>
                                              <p:pRg st="1" end="1"/>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wipe(down)">
                                      <p:cBhvr>
                                        <p:cTn id="25" dur="580">
                                          <p:stCondLst>
                                            <p:cond delay="0"/>
                                          </p:stCondLst>
                                        </p:cTn>
                                        <p:tgtEl>
                                          <p:spTgt spid="3">
                                            <p:txEl>
                                              <p:pRg st="2" end="2"/>
                                            </p:txEl>
                                          </p:spTgt>
                                        </p:tgtEl>
                                      </p:cBhvr>
                                    </p:animEffect>
                                    <p:anim calcmode="lin" valueType="num">
                                      <p:cBhvr>
                                        <p:cTn id="26"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xEl>
                                              <p:pRg st="2" end="2"/>
                                            </p:txEl>
                                          </p:spTgt>
                                        </p:tgtEl>
                                      </p:cBhvr>
                                      <p:to x="100000" y="60000"/>
                                    </p:animScale>
                                    <p:animScale>
                                      <p:cBhvr>
                                        <p:cTn id="32" dur="166" decel="50000">
                                          <p:stCondLst>
                                            <p:cond delay="676"/>
                                          </p:stCondLst>
                                        </p:cTn>
                                        <p:tgtEl>
                                          <p:spTgt spid="3">
                                            <p:txEl>
                                              <p:pRg st="2" end="2"/>
                                            </p:txEl>
                                          </p:spTgt>
                                        </p:tgtEl>
                                      </p:cBhvr>
                                      <p:to x="100000" y="100000"/>
                                    </p:animScale>
                                    <p:animScale>
                                      <p:cBhvr>
                                        <p:cTn id="33" dur="26">
                                          <p:stCondLst>
                                            <p:cond delay="1312"/>
                                          </p:stCondLst>
                                        </p:cTn>
                                        <p:tgtEl>
                                          <p:spTgt spid="3">
                                            <p:txEl>
                                              <p:pRg st="2" end="2"/>
                                            </p:txEl>
                                          </p:spTgt>
                                        </p:tgtEl>
                                      </p:cBhvr>
                                      <p:to x="100000" y="80000"/>
                                    </p:animScale>
                                    <p:animScale>
                                      <p:cBhvr>
                                        <p:cTn id="34" dur="166" decel="50000">
                                          <p:stCondLst>
                                            <p:cond delay="1338"/>
                                          </p:stCondLst>
                                        </p:cTn>
                                        <p:tgtEl>
                                          <p:spTgt spid="3">
                                            <p:txEl>
                                              <p:pRg st="2" end="2"/>
                                            </p:txEl>
                                          </p:spTgt>
                                        </p:tgtEl>
                                      </p:cBhvr>
                                      <p:to x="100000" y="100000"/>
                                    </p:animScale>
                                    <p:animScale>
                                      <p:cBhvr>
                                        <p:cTn id="35" dur="26">
                                          <p:stCondLst>
                                            <p:cond delay="1642"/>
                                          </p:stCondLst>
                                        </p:cTn>
                                        <p:tgtEl>
                                          <p:spTgt spid="3">
                                            <p:txEl>
                                              <p:pRg st="2" end="2"/>
                                            </p:txEl>
                                          </p:spTgt>
                                        </p:tgtEl>
                                      </p:cBhvr>
                                      <p:to x="100000" y="90000"/>
                                    </p:animScale>
                                    <p:animScale>
                                      <p:cBhvr>
                                        <p:cTn id="36" dur="166" decel="50000">
                                          <p:stCondLst>
                                            <p:cond delay="1668"/>
                                          </p:stCondLst>
                                        </p:cTn>
                                        <p:tgtEl>
                                          <p:spTgt spid="3">
                                            <p:txEl>
                                              <p:pRg st="2" end="2"/>
                                            </p:txEl>
                                          </p:spTgt>
                                        </p:tgtEl>
                                      </p:cBhvr>
                                      <p:to x="100000" y="100000"/>
                                    </p:animScale>
                                    <p:animScale>
                                      <p:cBhvr>
                                        <p:cTn id="37" dur="26">
                                          <p:stCondLst>
                                            <p:cond delay="1808"/>
                                          </p:stCondLst>
                                        </p:cTn>
                                        <p:tgtEl>
                                          <p:spTgt spid="3">
                                            <p:txEl>
                                              <p:pRg st="2" end="2"/>
                                            </p:txEl>
                                          </p:spTgt>
                                        </p:tgtEl>
                                      </p:cBhvr>
                                      <p:to x="100000" y="95000"/>
                                    </p:animScale>
                                    <p:animScale>
                                      <p:cBhvr>
                                        <p:cTn id="38" dur="166" decel="50000">
                                          <p:stCondLst>
                                            <p:cond delay="1834"/>
                                          </p:stCondLst>
                                        </p:cTn>
                                        <p:tgtEl>
                                          <p:spTgt spid="3">
                                            <p:txEl>
                                              <p:pRg st="2" end="2"/>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animEffect transition="in" filter="wipe(down)">
                                      <p:cBhvr>
                                        <p:cTn id="43" dur="580">
                                          <p:stCondLst>
                                            <p:cond delay="0"/>
                                          </p:stCondLst>
                                        </p:cTn>
                                        <p:tgtEl>
                                          <p:spTgt spid="3">
                                            <p:txEl>
                                              <p:pRg st="3" end="3"/>
                                            </p:txEl>
                                          </p:spTgt>
                                        </p:tgtEl>
                                      </p:cBhvr>
                                    </p:animEffect>
                                    <p:anim calcmode="lin" valueType="num">
                                      <p:cBhvr>
                                        <p:cTn id="44"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3">
                                            <p:txEl>
                                              <p:pRg st="3" end="3"/>
                                            </p:txEl>
                                          </p:spTgt>
                                        </p:tgtEl>
                                      </p:cBhvr>
                                      <p:to x="100000" y="60000"/>
                                    </p:animScale>
                                    <p:animScale>
                                      <p:cBhvr>
                                        <p:cTn id="50" dur="166" decel="50000">
                                          <p:stCondLst>
                                            <p:cond delay="676"/>
                                          </p:stCondLst>
                                        </p:cTn>
                                        <p:tgtEl>
                                          <p:spTgt spid="3">
                                            <p:txEl>
                                              <p:pRg st="3" end="3"/>
                                            </p:txEl>
                                          </p:spTgt>
                                        </p:tgtEl>
                                      </p:cBhvr>
                                      <p:to x="100000" y="100000"/>
                                    </p:animScale>
                                    <p:animScale>
                                      <p:cBhvr>
                                        <p:cTn id="51" dur="26">
                                          <p:stCondLst>
                                            <p:cond delay="1312"/>
                                          </p:stCondLst>
                                        </p:cTn>
                                        <p:tgtEl>
                                          <p:spTgt spid="3">
                                            <p:txEl>
                                              <p:pRg st="3" end="3"/>
                                            </p:txEl>
                                          </p:spTgt>
                                        </p:tgtEl>
                                      </p:cBhvr>
                                      <p:to x="100000" y="80000"/>
                                    </p:animScale>
                                    <p:animScale>
                                      <p:cBhvr>
                                        <p:cTn id="52" dur="166" decel="50000">
                                          <p:stCondLst>
                                            <p:cond delay="1338"/>
                                          </p:stCondLst>
                                        </p:cTn>
                                        <p:tgtEl>
                                          <p:spTgt spid="3">
                                            <p:txEl>
                                              <p:pRg st="3" end="3"/>
                                            </p:txEl>
                                          </p:spTgt>
                                        </p:tgtEl>
                                      </p:cBhvr>
                                      <p:to x="100000" y="100000"/>
                                    </p:animScale>
                                    <p:animScale>
                                      <p:cBhvr>
                                        <p:cTn id="53" dur="26">
                                          <p:stCondLst>
                                            <p:cond delay="1642"/>
                                          </p:stCondLst>
                                        </p:cTn>
                                        <p:tgtEl>
                                          <p:spTgt spid="3">
                                            <p:txEl>
                                              <p:pRg st="3" end="3"/>
                                            </p:txEl>
                                          </p:spTgt>
                                        </p:tgtEl>
                                      </p:cBhvr>
                                      <p:to x="100000" y="90000"/>
                                    </p:animScale>
                                    <p:animScale>
                                      <p:cBhvr>
                                        <p:cTn id="54" dur="166" decel="50000">
                                          <p:stCondLst>
                                            <p:cond delay="1668"/>
                                          </p:stCondLst>
                                        </p:cTn>
                                        <p:tgtEl>
                                          <p:spTgt spid="3">
                                            <p:txEl>
                                              <p:pRg st="3" end="3"/>
                                            </p:txEl>
                                          </p:spTgt>
                                        </p:tgtEl>
                                      </p:cBhvr>
                                      <p:to x="100000" y="100000"/>
                                    </p:animScale>
                                    <p:animScale>
                                      <p:cBhvr>
                                        <p:cTn id="55" dur="26">
                                          <p:stCondLst>
                                            <p:cond delay="1808"/>
                                          </p:stCondLst>
                                        </p:cTn>
                                        <p:tgtEl>
                                          <p:spTgt spid="3">
                                            <p:txEl>
                                              <p:pRg st="3" end="3"/>
                                            </p:txEl>
                                          </p:spTgt>
                                        </p:tgtEl>
                                      </p:cBhvr>
                                      <p:to x="100000" y="95000"/>
                                    </p:animScale>
                                    <p:animScale>
                                      <p:cBhvr>
                                        <p:cTn id="56" dur="166" decel="50000">
                                          <p:stCondLst>
                                            <p:cond delay="1834"/>
                                          </p:stCondLst>
                                        </p:cTn>
                                        <p:tgtEl>
                                          <p:spTgt spid="3">
                                            <p:txEl>
                                              <p:pRg st="3" end="3"/>
                                            </p:txEl>
                                          </p:spTgt>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nodeType="clickEffect">
                                  <p:stCondLst>
                                    <p:cond delay="0"/>
                                  </p:stCondLst>
                                  <p:childTnLst>
                                    <p:set>
                                      <p:cBhvr>
                                        <p:cTn id="60" dur="1" fill="hold">
                                          <p:stCondLst>
                                            <p:cond delay="0"/>
                                          </p:stCondLst>
                                        </p:cTn>
                                        <p:tgtEl>
                                          <p:spTgt spid="3">
                                            <p:txEl>
                                              <p:pRg st="4" end="4"/>
                                            </p:txEl>
                                          </p:spTgt>
                                        </p:tgtEl>
                                        <p:attrNameLst>
                                          <p:attrName>style.visibility</p:attrName>
                                        </p:attrNameLst>
                                      </p:cBhvr>
                                      <p:to>
                                        <p:strVal val="visible"/>
                                      </p:to>
                                    </p:set>
                                    <p:animEffect transition="in" filter="wipe(down)">
                                      <p:cBhvr>
                                        <p:cTn id="61" dur="580">
                                          <p:stCondLst>
                                            <p:cond delay="0"/>
                                          </p:stCondLst>
                                        </p:cTn>
                                        <p:tgtEl>
                                          <p:spTgt spid="3">
                                            <p:txEl>
                                              <p:pRg st="4" end="4"/>
                                            </p:txEl>
                                          </p:spTgt>
                                        </p:tgtEl>
                                      </p:cBhvr>
                                    </p:animEffect>
                                    <p:anim calcmode="lin" valueType="num">
                                      <p:cBhvr>
                                        <p:cTn id="62"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67" dur="26">
                                          <p:stCondLst>
                                            <p:cond delay="650"/>
                                          </p:stCondLst>
                                        </p:cTn>
                                        <p:tgtEl>
                                          <p:spTgt spid="3">
                                            <p:txEl>
                                              <p:pRg st="4" end="4"/>
                                            </p:txEl>
                                          </p:spTgt>
                                        </p:tgtEl>
                                      </p:cBhvr>
                                      <p:to x="100000" y="60000"/>
                                    </p:animScale>
                                    <p:animScale>
                                      <p:cBhvr>
                                        <p:cTn id="68" dur="166" decel="50000">
                                          <p:stCondLst>
                                            <p:cond delay="676"/>
                                          </p:stCondLst>
                                        </p:cTn>
                                        <p:tgtEl>
                                          <p:spTgt spid="3">
                                            <p:txEl>
                                              <p:pRg st="4" end="4"/>
                                            </p:txEl>
                                          </p:spTgt>
                                        </p:tgtEl>
                                      </p:cBhvr>
                                      <p:to x="100000" y="100000"/>
                                    </p:animScale>
                                    <p:animScale>
                                      <p:cBhvr>
                                        <p:cTn id="69" dur="26">
                                          <p:stCondLst>
                                            <p:cond delay="1312"/>
                                          </p:stCondLst>
                                        </p:cTn>
                                        <p:tgtEl>
                                          <p:spTgt spid="3">
                                            <p:txEl>
                                              <p:pRg st="4" end="4"/>
                                            </p:txEl>
                                          </p:spTgt>
                                        </p:tgtEl>
                                      </p:cBhvr>
                                      <p:to x="100000" y="80000"/>
                                    </p:animScale>
                                    <p:animScale>
                                      <p:cBhvr>
                                        <p:cTn id="70" dur="166" decel="50000">
                                          <p:stCondLst>
                                            <p:cond delay="1338"/>
                                          </p:stCondLst>
                                        </p:cTn>
                                        <p:tgtEl>
                                          <p:spTgt spid="3">
                                            <p:txEl>
                                              <p:pRg st="4" end="4"/>
                                            </p:txEl>
                                          </p:spTgt>
                                        </p:tgtEl>
                                      </p:cBhvr>
                                      <p:to x="100000" y="100000"/>
                                    </p:animScale>
                                    <p:animScale>
                                      <p:cBhvr>
                                        <p:cTn id="71" dur="26">
                                          <p:stCondLst>
                                            <p:cond delay="1642"/>
                                          </p:stCondLst>
                                        </p:cTn>
                                        <p:tgtEl>
                                          <p:spTgt spid="3">
                                            <p:txEl>
                                              <p:pRg st="4" end="4"/>
                                            </p:txEl>
                                          </p:spTgt>
                                        </p:tgtEl>
                                      </p:cBhvr>
                                      <p:to x="100000" y="90000"/>
                                    </p:animScale>
                                    <p:animScale>
                                      <p:cBhvr>
                                        <p:cTn id="72" dur="166" decel="50000">
                                          <p:stCondLst>
                                            <p:cond delay="1668"/>
                                          </p:stCondLst>
                                        </p:cTn>
                                        <p:tgtEl>
                                          <p:spTgt spid="3">
                                            <p:txEl>
                                              <p:pRg st="4" end="4"/>
                                            </p:txEl>
                                          </p:spTgt>
                                        </p:tgtEl>
                                      </p:cBhvr>
                                      <p:to x="100000" y="100000"/>
                                    </p:animScale>
                                    <p:animScale>
                                      <p:cBhvr>
                                        <p:cTn id="73" dur="26">
                                          <p:stCondLst>
                                            <p:cond delay="1808"/>
                                          </p:stCondLst>
                                        </p:cTn>
                                        <p:tgtEl>
                                          <p:spTgt spid="3">
                                            <p:txEl>
                                              <p:pRg st="4" end="4"/>
                                            </p:txEl>
                                          </p:spTgt>
                                        </p:tgtEl>
                                      </p:cBhvr>
                                      <p:to x="100000" y="95000"/>
                                    </p:animScale>
                                    <p:animScale>
                                      <p:cBhvr>
                                        <p:cTn id="74" dur="166" decel="50000">
                                          <p:stCondLst>
                                            <p:cond delay="1834"/>
                                          </p:stCondLst>
                                        </p:cTn>
                                        <p:tgtEl>
                                          <p:spTgt spid="3">
                                            <p:txEl>
                                              <p:pRg st="4" end="4"/>
                                            </p:txEl>
                                          </p:spTgt>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nodeType="clickEffect">
                                  <p:stCondLst>
                                    <p:cond delay="0"/>
                                  </p:stCondLst>
                                  <p:childTnLst>
                                    <p:set>
                                      <p:cBhvr>
                                        <p:cTn id="78" dur="1" fill="hold">
                                          <p:stCondLst>
                                            <p:cond delay="0"/>
                                          </p:stCondLst>
                                        </p:cTn>
                                        <p:tgtEl>
                                          <p:spTgt spid="3">
                                            <p:txEl>
                                              <p:pRg st="5" end="5"/>
                                            </p:txEl>
                                          </p:spTgt>
                                        </p:tgtEl>
                                        <p:attrNameLst>
                                          <p:attrName>style.visibility</p:attrName>
                                        </p:attrNameLst>
                                      </p:cBhvr>
                                      <p:to>
                                        <p:strVal val="visible"/>
                                      </p:to>
                                    </p:set>
                                    <p:animEffect transition="in" filter="wipe(down)">
                                      <p:cBhvr>
                                        <p:cTn id="79" dur="580">
                                          <p:stCondLst>
                                            <p:cond delay="0"/>
                                          </p:stCondLst>
                                        </p:cTn>
                                        <p:tgtEl>
                                          <p:spTgt spid="3">
                                            <p:txEl>
                                              <p:pRg st="5" end="5"/>
                                            </p:txEl>
                                          </p:spTgt>
                                        </p:tgtEl>
                                      </p:cBhvr>
                                    </p:animEffect>
                                    <p:anim calcmode="lin" valueType="num">
                                      <p:cBhvr>
                                        <p:cTn id="80"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85" dur="26">
                                          <p:stCondLst>
                                            <p:cond delay="650"/>
                                          </p:stCondLst>
                                        </p:cTn>
                                        <p:tgtEl>
                                          <p:spTgt spid="3">
                                            <p:txEl>
                                              <p:pRg st="5" end="5"/>
                                            </p:txEl>
                                          </p:spTgt>
                                        </p:tgtEl>
                                      </p:cBhvr>
                                      <p:to x="100000" y="60000"/>
                                    </p:animScale>
                                    <p:animScale>
                                      <p:cBhvr>
                                        <p:cTn id="86" dur="166" decel="50000">
                                          <p:stCondLst>
                                            <p:cond delay="676"/>
                                          </p:stCondLst>
                                        </p:cTn>
                                        <p:tgtEl>
                                          <p:spTgt spid="3">
                                            <p:txEl>
                                              <p:pRg st="5" end="5"/>
                                            </p:txEl>
                                          </p:spTgt>
                                        </p:tgtEl>
                                      </p:cBhvr>
                                      <p:to x="100000" y="100000"/>
                                    </p:animScale>
                                    <p:animScale>
                                      <p:cBhvr>
                                        <p:cTn id="87" dur="26">
                                          <p:stCondLst>
                                            <p:cond delay="1312"/>
                                          </p:stCondLst>
                                        </p:cTn>
                                        <p:tgtEl>
                                          <p:spTgt spid="3">
                                            <p:txEl>
                                              <p:pRg st="5" end="5"/>
                                            </p:txEl>
                                          </p:spTgt>
                                        </p:tgtEl>
                                      </p:cBhvr>
                                      <p:to x="100000" y="80000"/>
                                    </p:animScale>
                                    <p:animScale>
                                      <p:cBhvr>
                                        <p:cTn id="88" dur="166" decel="50000">
                                          <p:stCondLst>
                                            <p:cond delay="1338"/>
                                          </p:stCondLst>
                                        </p:cTn>
                                        <p:tgtEl>
                                          <p:spTgt spid="3">
                                            <p:txEl>
                                              <p:pRg st="5" end="5"/>
                                            </p:txEl>
                                          </p:spTgt>
                                        </p:tgtEl>
                                      </p:cBhvr>
                                      <p:to x="100000" y="100000"/>
                                    </p:animScale>
                                    <p:animScale>
                                      <p:cBhvr>
                                        <p:cTn id="89" dur="26">
                                          <p:stCondLst>
                                            <p:cond delay="1642"/>
                                          </p:stCondLst>
                                        </p:cTn>
                                        <p:tgtEl>
                                          <p:spTgt spid="3">
                                            <p:txEl>
                                              <p:pRg st="5" end="5"/>
                                            </p:txEl>
                                          </p:spTgt>
                                        </p:tgtEl>
                                      </p:cBhvr>
                                      <p:to x="100000" y="90000"/>
                                    </p:animScale>
                                    <p:animScale>
                                      <p:cBhvr>
                                        <p:cTn id="90" dur="166" decel="50000">
                                          <p:stCondLst>
                                            <p:cond delay="1668"/>
                                          </p:stCondLst>
                                        </p:cTn>
                                        <p:tgtEl>
                                          <p:spTgt spid="3">
                                            <p:txEl>
                                              <p:pRg st="5" end="5"/>
                                            </p:txEl>
                                          </p:spTgt>
                                        </p:tgtEl>
                                      </p:cBhvr>
                                      <p:to x="100000" y="100000"/>
                                    </p:animScale>
                                    <p:animScale>
                                      <p:cBhvr>
                                        <p:cTn id="91" dur="26">
                                          <p:stCondLst>
                                            <p:cond delay="1808"/>
                                          </p:stCondLst>
                                        </p:cTn>
                                        <p:tgtEl>
                                          <p:spTgt spid="3">
                                            <p:txEl>
                                              <p:pRg st="5" end="5"/>
                                            </p:txEl>
                                          </p:spTgt>
                                        </p:tgtEl>
                                      </p:cBhvr>
                                      <p:to x="100000" y="95000"/>
                                    </p:animScale>
                                    <p:animScale>
                                      <p:cBhvr>
                                        <p:cTn id="92" dur="166" decel="50000">
                                          <p:stCondLst>
                                            <p:cond delay="1834"/>
                                          </p:stCondLst>
                                        </p:cTn>
                                        <p:tgtEl>
                                          <p:spTgt spid="3">
                                            <p:txEl>
                                              <p:pRg st="5" end="5"/>
                                            </p:txEl>
                                          </p:spTgt>
                                        </p:tgtEl>
                                      </p:cBhvr>
                                      <p:to x="100000" y="100000"/>
                                    </p:animScale>
                                  </p:childTnLst>
                                </p:cTn>
                              </p:par>
                            </p:childTnLst>
                          </p:cTn>
                        </p:par>
                      </p:childTnLst>
                    </p:cTn>
                  </p:par>
                  <p:par>
                    <p:cTn id="93" fill="hold">
                      <p:stCondLst>
                        <p:cond delay="indefinite"/>
                      </p:stCondLst>
                      <p:childTnLst>
                        <p:par>
                          <p:cTn id="94" fill="hold">
                            <p:stCondLst>
                              <p:cond delay="0"/>
                            </p:stCondLst>
                            <p:childTnLst>
                              <p:par>
                                <p:cTn id="95" presetID="26" presetClass="entr" presetSubtype="0" fill="hold" nodeType="clickEffect">
                                  <p:stCondLst>
                                    <p:cond delay="0"/>
                                  </p:stCondLst>
                                  <p:childTnLst>
                                    <p:set>
                                      <p:cBhvr>
                                        <p:cTn id="96" dur="1" fill="hold">
                                          <p:stCondLst>
                                            <p:cond delay="0"/>
                                          </p:stCondLst>
                                        </p:cTn>
                                        <p:tgtEl>
                                          <p:spTgt spid="3">
                                            <p:txEl>
                                              <p:pRg st="6" end="6"/>
                                            </p:txEl>
                                          </p:spTgt>
                                        </p:tgtEl>
                                        <p:attrNameLst>
                                          <p:attrName>style.visibility</p:attrName>
                                        </p:attrNameLst>
                                      </p:cBhvr>
                                      <p:to>
                                        <p:strVal val="visible"/>
                                      </p:to>
                                    </p:set>
                                    <p:animEffect transition="in" filter="wipe(down)">
                                      <p:cBhvr>
                                        <p:cTn id="97" dur="580">
                                          <p:stCondLst>
                                            <p:cond delay="0"/>
                                          </p:stCondLst>
                                        </p:cTn>
                                        <p:tgtEl>
                                          <p:spTgt spid="3">
                                            <p:txEl>
                                              <p:pRg st="6" end="6"/>
                                            </p:txEl>
                                          </p:spTgt>
                                        </p:tgtEl>
                                      </p:cBhvr>
                                    </p:animEffect>
                                    <p:anim calcmode="lin" valueType="num">
                                      <p:cBhvr>
                                        <p:cTn id="98"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99"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100"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101"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102"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103" dur="26">
                                          <p:stCondLst>
                                            <p:cond delay="650"/>
                                          </p:stCondLst>
                                        </p:cTn>
                                        <p:tgtEl>
                                          <p:spTgt spid="3">
                                            <p:txEl>
                                              <p:pRg st="6" end="6"/>
                                            </p:txEl>
                                          </p:spTgt>
                                        </p:tgtEl>
                                      </p:cBhvr>
                                      <p:to x="100000" y="60000"/>
                                    </p:animScale>
                                    <p:animScale>
                                      <p:cBhvr>
                                        <p:cTn id="104" dur="166" decel="50000">
                                          <p:stCondLst>
                                            <p:cond delay="676"/>
                                          </p:stCondLst>
                                        </p:cTn>
                                        <p:tgtEl>
                                          <p:spTgt spid="3">
                                            <p:txEl>
                                              <p:pRg st="6" end="6"/>
                                            </p:txEl>
                                          </p:spTgt>
                                        </p:tgtEl>
                                      </p:cBhvr>
                                      <p:to x="100000" y="100000"/>
                                    </p:animScale>
                                    <p:animScale>
                                      <p:cBhvr>
                                        <p:cTn id="105" dur="26">
                                          <p:stCondLst>
                                            <p:cond delay="1312"/>
                                          </p:stCondLst>
                                        </p:cTn>
                                        <p:tgtEl>
                                          <p:spTgt spid="3">
                                            <p:txEl>
                                              <p:pRg st="6" end="6"/>
                                            </p:txEl>
                                          </p:spTgt>
                                        </p:tgtEl>
                                      </p:cBhvr>
                                      <p:to x="100000" y="80000"/>
                                    </p:animScale>
                                    <p:animScale>
                                      <p:cBhvr>
                                        <p:cTn id="106" dur="166" decel="50000">
                                          <p:stCondLst>
                                            <p:cond delay="1338"/>
                                          </p:stCondLst>
                                        </p:cTn>
                                        <p:tgtEl>
                                          <p:spTgt spid="3">
                                            <p:txEl>
                                              <p:pRg st="6" end="6"/>
                                            </p:txEl>
                                          </p:spTgt>
                                        </p:tgtEl>
                                      </p:cBhvr>
                                      <p:to x="100000" y="100000"/>
                                    </p:animScale>
                                    <p:animScale>
                                      <p:cBhvr>
                                        <p:cTn id="107" dur="26">
                                          <p:stCondLst>
                                            <p:cond delay="1642"/>
                                          </p:stCondLst>
                                        </p:cTn>
                                        <p:tgtEl>
                                          <p:spTgt spid="3">
                                            <p:txEl>
                                              <p:pRg st="6" end="6"/>
                                            </p:txEl>
                                          </p:spTgt>
                                        </p:tgtEl>
                                      </p:cBhvr>
                                      <p:to x="100000" y="90000"/>
                                    </p:animScale>
                                    <p:animScale>
                                      <p:cBhvr>
                                        <p:cTn id="108" dur="166" decel="50000">
                                          <p:stCondLst>
                                            <p:cond delay="1668"/>
                                          </p:stCondLst>
                                        </p:cTn>
                                        <p:tgtEl>
                                          <p:spTgt spid="3">
                                            <p:txEl>
                                              <p:pRg st="6" end="6"/>
                                            </p:txEl>
                                          </p:spTgt>
                                        </p:tgtEl>
                                      </p:cBhvr>
                                      <p:to x="100000" y="100000"/>
                                    </p:animScale>
                                    <p:animScale>
                                      <p:cBhvr>
                                        <p:cTn id="109" dur="26">
                                          <p:stCondLst>
                                            <p:cond delay="1808"/>
                                          </p:stCondLst>
                                        </p:cTn>
                                        <p:tgtEl>
                                          <p:spTgt spid="3">
                                            <p:txEl>
                                              <p:pRg st="6" end="6"/>
                                            </p:txEl>
                                          </p:spTgt>
                                        </p:tgtEl>
                                      </p:cBhvr>
                                      <p:to x="100000" y="95000"/>
                                    </p:animScale>
                                    <p:animScale>
                                      <p:cBhvr>
                                        <p:cTn id="110" dur="166" decel="50000">
                                          <p:stCondLst>
                                            <p:cond delay="1834"/>
                                          </p:stCondLst>
                                        </p:cTn>
                                        <p:tgtEl>
                                          <p:spTgt spid="3">
                                            <p:txEl>
                                              <p:pRg st="6" end="6"/>
                                            </p:txEl>
                                          </p:spTgt>
                                        </p:tgtEl>
                                      </p:cBhvr>
                                      <p:to x="100000" y="100000"/>
                                    </p:animScale>
                                  </p:childTnLst>
                                </p:cTn>
                              </p:par>
                            </p:childTnLst>
                          </p:cTn>
                        </p:par>
                      </p:childTnLst>
                    </p:cTn>
                  </p:par>
                  <p:par>
                    <p:cTn id="111" fill="hold">
                      <p:stCondLst>
                        <p:cond delay="indefinite"/>
                      </p:stCondLst>
                      <p:childTnLst>
                        <p:par>
                          <p:cTn id="112" fill="hold">
                            <p:stCondLst>
                              <p:cond delay="0"/>
                            </p:stCondLst>
                            <p:childTnLst>
                              <p:par>
                                <p:cTn id="113" presetID="26" presetClass="entr" presetSubtype="0" fill="hold" nodeType="clickEffect">
                                  <p:stCondLst>
                                    <p:cond delay="0"/>
                                  </p:stCondLst>
                                  <p:childTnLst>
                                    <p:set>
                                      <p:cBhvr>
                                        <p:cTn id="114" dur="1" fill="hold">
                                          <p:stCondLst>
                                            <p:cond delay="0"/>
                                          </p:stCondLst>
                                        </p:cTn>
                                        <p:tgtEl>
                                          <p:spTgt spid="3">
                                            <p:txEl>
                                              <p:pRg st="7" end="7"/>
                                            </p:txEl>
                                          </p:spTgt>
                                        </p:tgtEl>
                                        <p:attrNameLst>
                                          <p:attrName>style.visibility</p:attrName>
                                        </p:attrNameLst>
                                      </p:cBhvr>
                                      <p:to>
                                        <p:strVal val="visible"/>
                                      </p:to>
                                    </p:set>
                                    <p:animEffect transition="in" filter="wipe(down)">
                                      <p:cBhvr>
                                        <p:cTn id="115" dur="580">
                                          <p:stCondLst>
                                            <p:cond delay="0"/>
                                          </p:stCondLst>
                                        </p:cTn>
                                        <p:tgtEl>
                                          <p:spTgt spid="3">
                                            <p:txEl>
                                              <p:pRg st="7" end="7"/>
                                            </p:txEl>
                                          </p:spTgt>
                                        </p:tgtEl>
                                      </p:cBhvr>
                                    </p:animEffect>
                                    <p:anim calcmode="lin" valueType="num">
                                      <p:cBhvr>
                                        <p:cTn id="116"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117"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118"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119"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120"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121" dur="26">
                                          <p:stCondLst>
                                            <p:cond delay="650"/>
                                          </p:stCondLst>
                                        </p:cTn>
                                        <p:tgtEl>
                                          <p:spTgt spid="3">
                                            <p:txEl>
                                              <p:pRg st="7" end="7"/>
                                            </p:txEl>
                                          </p:spTgt>
                                        </p:tgtEl>
                                      </p:cBhvr>
                                      <p:to x="100000" y="60000"/>
                                    </p:animScale>
                                    <p:animScale>
                                      <p:cBhvr>
                                        <p:cTn id="122" dur="166" decel="50000">
                                          <p:stCondLst>
                                            <p:cond delay="676"/>
                                          </p:stCondLst>
                                        </p:cTn>
                                        <p:tgtEl>
                                          <p:spTgt spid="3">
                                            <p:txEl>
                                              <p:pRg st="7" end="7"/>
                                            </p:txEl>
                                          </p:spTgt>
                                        </p:tgtEl>
                                      </p:cBhvr>
                                      <p:to x="100000" y="100000"/>
                                    </p:animScale>
                                    <p:animScale>
                                      <p:cBhvr>
                                        <p:cTn id="123" dur="26">
                                          <p:stCondLst>
                                            <p:cond delay="1312"/>
                                          </p:stCondLst>
                                        </p:cTn>
                                        <p:tgtEl>
                                          <p:spTgt spid="3">
                                            <p:txEl>
                                              <p:pRg st="7" end="7"/>
                                            </p:txEl>
                                          </p:spTgt>
                                        </p:tgtEl>
                                      </p:cBhvr>
                                      <p:to x="100000" y="80000"/>
                                    </p:animScale>
                                    <p:animScale>
                                      <p:cBhvr>
                                        <p:cTn id="124" dur="166" decel="50000">
                                          <p:stCondLst>
                                            <p:cond delay="1338"/>
                                          </p:stCondLst>
                                        </p:cTn>
                                        <p:tgtEl>
                                          <p:spTgt spid="3">
                                            <p:txEl>
                                              <p:pRg st="7" end="7"/>
                                            </p:txEl>
                                          </p:spTgt>
                                        </p:tgtEl>
                                      </p:cBhvr>
                                      <p:to x="100000" y="100000"/>
                                    </p:animScale>
                                    <p:animScale>
                                      <p:cBhvr>
                                        <p:cTn id="125" dur="26">
                                          <p:stCondLst>
                                            <p:cond delay="1642"/>
                                          </p:stCondLst>
                                        </p:cTn>
                                        <p:tgtEl>
                                          <p:spTgt spid="3">
                                            <p:txEl>
                                              <p:pRg st="7" end="7"/>
                                            </p:txEl>
                                          </p:spTgt>
                                        </p:tgtEl>
                                      </p:cBhvr>
                                      <p:to x="100000" y="90000"/>
                                    </p:animScale>
                                    <p:animScale>
                                      <p:cBhvr>
                                        <p:cTn id="126" dur="166" decel="50000">
                                          <p:stCondLst>
                                            <p:cond delay="1668"/>
                                          </p:stCondLst>
                                        </p:cTn>
                                        <p:tgtEl>
                                          <p:spTgt spid="3">
                                            <p:txEl>
                                              <p:pRg st="7" end="7"/>
                                            </p:txEl>
                                          </p:spTgt>
                                        </p:tgtEl>
                                      </p:cBhvr>
                                      <p:to x="100000" y="100000"/>
                                    </p:animScale>
                                    <p:animScale>
                                      <p:cBhvr>
                                        <p:cTn id="127" dur="26">
                                          <p:stCondLst>
                                            <p:cond delay="1808"/>
                                          </p:stCondLst>
                                        </p:cTn>
                                        <p:tgtEl>
                                          <p:spTgt spid="3">
                                            <p:txEl>
                                              <p:pRg st="7" end="7"/>
                                            </p:txEl>
                                          </p:spTgt>
                                        </p:tgtEl>
                                      </p:cBhvr>
                                      <p:to x="100000" y="95000"/>
                                    </p:animScale>
                                    <p:animScale>
                                      <p:cBhvr>
                                        <p:cTn id="128" dur="166" decel="50000">
                                          <p:stCondLst>
                                            <p:cond delay="1834"/>
                                          </p:stCondLst>
                                        </p:cTn>
                                        <p:tgtEl>
                                          <p:spTgt spid="3">
                                            <p:txEl>
                                              <p:pRg st="7" end="7"/>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78264" y="0"/>
            <a:ext cx="10364451" cy="1596177"/>
          </a:xfrm>
        </p:spPr>
        <p:txBody>
          <a:bodyPr/>
          <a:lstStyle/>
          <a:p>
            <a:pPr algn="ctr"/>
            <a:r>
              <a:rPr lang="fr-FR" cap="all" dirty="0"/>
              <a:t>L’ARCHITECTURE D’ANGULAR</a:t>
            </a:r>
            <a:br>
              <a:rPr lang="fr-FR" cap="all" dirty="0"/>
            </a:br>
            <a:endParaRPr lang="fr-FR" dirty="0"/>
          </a:p>
        </p:txBody>
      </p:sp>
      <p:pic>
        <p:nvPicPr>
          <p:cNvPr id="4" name="Image 3"/>
          <p:cNvPicPr>
            <a:picLocks noChangeAspect="1"/>
          </p:cNvPicPr>
          <p:nvPr/>
        </p:nvPicPr>
        <p:blipFill>
          <a:blip r:embed="rId2"/>
          <a:stretch>
            <a:fillRect/>
          </a:stretch>
        </p:blipFill>
        <p:spPr>
          <a:xfrm>
            <a:off x="1660125" y="1151472"/>
            <a:ext cx="9099612" cy="47610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5516759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69975" y="232383"/>
            <a:ext cx="10058400" cy="634720"/>
          </a:xfrm>
        </p:spPr>
        <p:txBody>
          <a:bodyPr>
            <a:noAutofit/>
          </a:bodyPr>
          <a:lstStyle/>
          <a:p>
            <a:pPr algn="ctr"/>
            <a:r>
              <a:rPr lang="fr-FR" sz="2800" dirty="0"/>
              <a:t>Mise en place de l'environnement de développement</a:t>
            </a:r>
            <a:br>
              <a:rPr lang="fr-FR" sz="2800" dirty="0"/>
            </a:br>
            <a:endParaRPr lang="fr-FR" sz="2800" dirty="0"/>
          </a:p>
        </p:txBody>
      </p:sp>
      <p:pic>
        <p:nvPicPr>
          <p:cNvPr id="4" name="Espace réservé du contenu 3"/>
          <p:cNvPicPr>
            <a:picLocks noGrp="1" noChangeAspect="1"/>
          </p:cNvPicPr>
          <p:nvPr>
            <p:ph idx="1"/>
          </p:nvPr>
        </p:nvPicPr>
        <p:blipFill>
          <a:blip r:embed="rId2"/>
          <a:stretch>
            <a:fillRect/>
          </a:stretch>
        </p:blipFill>
        <p:spPr>
          <a:xfrm>
            <a:off x="882869" y="1308537"/>
            <a:ext cx="10074165" cy="48096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7188076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Angular</a:t>
            </a:r>
            <a:endParaRPr lang="fr-FR" dirty="0"/>
          </a:p>
        </p:txBody>
      </p:sp>
      <p:sp>
        <p:nvSpPr>
          <p:cNvPr id="3" name="Espace réservé du contenu 2"/>
          <p:cNvSpPr>
            <a:spLocks noGrp="1"/>
          </p:cNvSpPr>
          <p:nvPr>
            <p:ph idx="1"/>
          </p:nvPr>
        </p:nvSpPr>
        <p:spPr/>
        <p:txBody>
          <a:bodyPr>
            <a:noAutofit/>
          </a:bodyPr>
          <a:lstStyle/>
          <a:p>
            <a:pPr>
              <a:lnSpc>
                <a:spcPct val="200000"/>
              </a:lnSpc>
            </a:pPr>
            <a:r>
              <a:rPr lang="fr-FR" sz="2400" b="1" dirty="0" smtClean="0"/>
              <a:t>Prérequis:</a:t>
            </a:r>
          </a:p>
          <a:p>
            <a:pPr lvl="1">
              <a:lnSpc>
                <a:spcPct val="200000"/>
              </a:lnSpc>
            </a:pPr>
            <a:r>
              <a:rPr lang="fr-FR" sz="2000" b="1" dirty="0" smtClean="0"/>
              <a:t>HTML</a:t>
            </a:r>
          </a:p>
          <a:p>
            <a:pPr lvl="1">
              <a:lnSpc>
                <a:spcPct val="200000"/>
              </a:lnSpc>
            </a:pPr>
            <a:r>
              <a:rPr lang="fr-FR" sz="2000" b="1" dirty="0" smtClean="0"/>
              <a:t>CSS</a:t>
            </a:r>
          </a:p>
          <a:p>
            <a:pPr lvl="1">
              <a:lnSpc>
                <a:spcPct val="200000"/>
              </a:lnSpc>
            </a:pPr>
            <a:r>
              <a:rPr lang="fr-FR" sz="2000" b="1" dirty="0" smtClean="0"/>
              <a:t>JAVASCRIPT</a:t>
            </a:r>
          </a:p>
          <a:p>
            <a:pPr lvl="1">
              <a:lnSpc>
                <a:spcPct val="200000"/>
              </a:lnSpc>
            </a:pPr>
            <a:r>
              <a:rPr lang="fr-FR" sz="2000" b="1" dirty="0" err="1" smtClean="0"/>
              <a:t>TypeScript</a:t>
            </a:r>
            <a:r>
              <a:rPr lang="fr-FR" sz="2000" b="1" dirty="0" smtClean="0"/>
              <a:t> Basique</a:t>
            </a:r>
            <a:endParaRPr lang="fr-FR" sz="2000" b="1" dirty="0"/>
          </a:p>
        </p:txBody>
      </p:sp>
    </p:spTree>
    <p:extLst>
      <p:ext uri="{BB962C8B-B14F-4D97-AF65-F5344CB8AC3E}">
        <p14:creationId xmlns:p14="http://schemas.microsoft.com/office/powerpoint/2010/main" val="9570571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sz="2800" b="1" dirty="0" smtClean="0"/>
              <a:t>Angular –Environnement de développement -</a:t>
            </a:r>
            <a:endParaRPr lang="fr-FR" sz="2800" b="1" dirty="0"/>
          </a:p>
        </p:txBody>
      </p:sp>
      <p:sp>
        <p:nvSpPr>
          <p:cNvPr id="3" name="Espace réservé du contenu 2"/>
          <p:cNvSpPr>
            <a:spLocks noGrp="1"/>
          </p:cNvSpPr>
          <p:nvPr>
            <p:ph idx="1"/>
          </p:nvPr>
        </p:nvSpPr>
        <p:spPr/>
        <p:txBody>
          <a:bodyPr>
            <a:normAutofit/>
          </a:bodyPr>
          <a:lstStyle/>
          <a:p>
            <a:pPr>
              <a:lnSpc>
                <a:spcPct val="200000"/>
              </a:lnSpc>
            </a:pPr>
            <a:r>
              <a:rPr lang="fr-FR" sz="2400" b="1" dirty="0" err="1" smtClean="0"/>
              <a:t>NodeJS</a:t>
            </a:r>
            <a:endParaRPr lang="fr-FR" sz="2400" b="1" dirty="0" smtClean="0"/>
          </a:p>
          <a:p>
            <a:pPr>
              <a:lnSpc>
                <a:spcPct val="200000"/>
              </a:lnSpc>
            </a:pPr>
            <a:r>
              <a:rPr lang="fr-FR" sz="2400" b="1" dirty="0" err="1" smtClean="0"/>
              <a:t>Npm</a:t>
            </a:r>
            <a:r>
              <a:rPr lang="fr-FR" sz="2400" b="1" dirty="0" smtClean="0"/>
              <a:t> </a:t>
            </a:r>
            <a:r>
              <a:rPr lang="fr-FR" b="1" dirty="0"/>
              <a:t> (</a:t>
            </a:r>
            <a:r>
              <a:rPr lang="fr-FR" b="1" dirty="0" err="1"/>
              <a:t>Node</a:t>
            </a:r>
            <a:r>
              <a:rPr lang="fr-FR" b="1" dirty="0"/>
              <a:t> Package Manager)</a:t>
            </a:r>
            <a:endParaRPr lang="fr-FR" sz="2400" b="1" dirty="0" smtClean="0"/>
          </a:p>
          <a:p>
            <a:pPr>
              <a:lnSpc>
                <a:spcPct val="200000"/>
              </a:lnSpc>
            </a:pPr>
            <a:r>
              <a:rPr lang="fr-FR" sz="2400" b="1" dirty="0" smtClean="0"/>
              <a:t>Angular </a:t>
            </a:r>
            <a:r>
              <a:rPr lang="fr-FR" sz="2400" b="1" dirty="0"/>
              <a:t>CLI  (Command Line Interface)</a:t>
            </a:r>
            <a:endParaRPr lang="fr-FR" sz="2400" b="1" dirty="0" smtClean="0"/>
          </a:p>
          <a:p>
            <a:pPr>
              <a:lnSpc>
                <a:spcPct val="200000"/>
              </a:lnSpc>
            </a:pPr>
            <a:r>
              <a:rPr lang="fr-FR" sz="2400" b="1" dirty="0" smtClean="0"/>
              <a:t>Editeurs: Visual Studio Code – Sublime ou autres….</a:t>
            </a:r>
            <a:endParaRPr lang="fr-FR" sz="2400" b="1" dirty="0"/>
          </a:p>
        </p:txBody>
      </p:sp>
    </p:spTree>
    <p:extLst>
      <p:ext uri="{BB962C8B-B14F-4D97-AF65-F5344CB8AC3E}">
        <p14:creationId xmlns:p14="http://schemas.microsoft.com/office/powerpoint/2010/main" val="122468713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err="1" smtClean="0"/>
              <a:t>NodeJS</a:t>
            </a:r>
            <a:endParaRPr lang="fr-FR" dirty="0"/>
          </a:p>
        </p:txBody>
      </p:sp>
      <p:sp>
        <p:nvSpPr>
          <p:cNvPr id="3" name="Espace réservé du contenu 2"/>
          <p:cNvSpPr>
            <a:spLocks noGrp="1"/>
          </p:cNvSpPr>
          <p:nvPr>
            <p:ph idx="1"/>
          </p:nvPr>
        </p:nvSpPr>
        <p:spPr/>
        <p:txBody>
          <a:bodyPr/>
          <a:lstStyle/>
          <a:p>
            <a:pPr algn="just">
              <a:lnSpc>
                <a:spcPct val="300000"/>
              </a:lnSpc>
            </a:pPr>
            <a:r>
              <a:rPr lang="fr-FR" dirty="0"/>
              <a:t>Concrètement, </a:t>
            </a:r>
            <a:r>
              <a:rPr lang="fr-FR" b="1" dirty="0"/>
              <a:t>Node.js</a:t>
            </a:r>
            <a:r>
              <a:rPr lang="fr-FR" dirty="0"/>
              <a:t> est un environnement bas niveau permettant l’exécution de </a:t>
            </a:r>
            <a:r>
              <a:rPr lang="fr-FR" b="1" dirty="0"/>
              <a:t>JavaScript</a:t>
            </a:r>
            <a:r>
              <a:rPr lang="fr-FR" dirty="0"/>
              <a:t> côté </a:t>
            </a:r>
            <a:r>
              <a:rPr lang="fr-FR" b="1" dirty="0"/>
              <a:t>serveur</a:t>
            </a:r>
            <a:r>
              <a:rPr lang="fr-FR" dirty="0"/>
              <a:t>.</a:t>
            </a:r>
          </a:p>
        </p:txBody>
      </p:sp>
    </p:spTree>
    <p:extLst>
      <p:ext uri="{BB962C8B-B14F-4D97-AF65-F5344CB8AC3E}">
        <p14:creationId xmlns:p14="http://schemas.microsoft.com/office/powerpoint/2010/main" val="27131926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13773" y="139123"/>
            <a:ext cx="10364451" cy="1596177"/>
          </a:xfrm>
        </p:spPr>
        <p:txBody>
          <a:bodyPr/>
          <a:lstStyle/>
          <a:p>
            <a:pPr algn="ctr"/>
            <a:r>
              <a:rPr lang="fr-FR" dirty="0"/>
              <a:t>Applications de Node.js</a:t>
            </a:r>
          </a:p>
        </p:txBody>
      </p:sp>
      <p:pic>
        <p:nvPicPr>
          <p:cNvPr id="4" name="Image 3"/>
          <p:cNvPicPr>
            <a:picLocks noChangeAspect="1"/>
          </p:cNvPicPr>
          <p:nvPr/>
        </p:nvPicPr>
        <p:blipFill>
          <a:blip r:embed="rId2"/>
          <a:stretch>
            <a:fillRect/>
          </a:stretch>
        </p:blipFill>
        <p:spPr>
          <a:xfrm>
            <a:off x="3414712" y="1614503"/>
            <a:ext cx="5362575" cy="39417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0028180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444402" y="161994"/>
            <a:ext cx="8911687" cy="1280890"/>
          </a:xfrm>
        </p:spPr>
        <p:txBody>
          <a:bodyPr>
            <a:normAutofit fontScale="90000"/>
          </a:bodyPr>
          <a:lstStyle/>
          <a:p>
            <a:pPr algn="ctr"/>
            <a:r>
              <a:rPr lang="fr-FR" b="1" dirty="0"/>
              <a:t>Quand utiliser Node.js ?</a:t>
            </a:r>
            <a:br>
              <a:rPr lang="fr-FR" b="1" dirty="0"/>
            </a:br>
            <a:endParaRPr lang="fr-FR" dirty="0"/>
          </a:p>
        </p:txBody>
      </p:sp>
      <p:sp>
        <p:nvSpPr>
          <p:cNvPr id="3" name="Espace réservé du contenu 2"/>
          <p:cNvSpPr>
            <a:spLocks noGrp="1"/>
          </p:cNvSpPr>
          <p:nvPr>
            <p:ph idx="1"/>
          </p:nvPr>
        </p:nvSpPr>
        <p:spPr>
          <a:xfrm>
            <a:off x="700088" y="1028700"/>
            <a:ext cx="9886687" cy="5056512"/>
          </a:xfrm>
        </p:spPr>
        <p:txBody>
          <a:bodyPr>
            <a:normAutofit fontScale="92500" lnSpcReduction="10000"/>
          </a:bodyPr>
          <a:lstStyle/>
          <a:p>
            <a:r>
              <a:rPr lang="fr-FR" dirty="0" smtClean="0"/>
              <a:t>Développement des applications hautement </a:t>
            </a:r>
            <a:r>
              <a:rPr lang="fr-FR" dirty="0" err="1" smtClean="0"/>
              <a:t>scalable</a:t>
            </a:r>
            <a:r>
              <a:rPr lang="fr-FR" dirty="0" smtClean="0"/>
              <a:t>:</a:t>
            </a:r>
          </a:p>
          <a:p>
            <a:pPr lvl="1"/>
            <a:r>
              <a:rPr lang="fr-FR" dirty="0" smtClean="0"/>
              <a:t>Chat</a:t>
            </a:r>
          </a:p>
          <a:p>
            <a:pPr lvl="2"/>
            <a:r>
              <a:rPr lang="fr-FR" dirty="0" smtClean="0"/>
              <a:t>Temps réel.</a:t>
            </a:r>
          </a:p>
          <a:p>
            <a:pPr lvl="2"/>
            <a:r>
              <a:rPr lang="fr-FR" dirty="0" smtClean="0"/>
              <a:t>Trafic à fort potentiel.</a:t>
            </a:r>
          </a:p>
          <a:p>
            <a:pPr lvl="2"/>
            <a:r>
              <a:rPr lang="fr-FR" dirty="0" smtClean="0"/>
              <a:t>Beaucoup de messages et utilisateurs connectés simultanément.</a:t>
            </a:r>
          </a:p>
          <a:p>
            <a:pPr lvl="1"/>
            <a:r>
              <a:rPr lang="fr-FR" dirty="0" smtClean="0"/>
              <a:t>Streaming</a:t>
            </a:r>
          </a:p>
          <a:p>
            <a:pPr lvl="2"/>
            <a:r>
              <a:rPr lang="fr-FR" dirty="0" smtClean="0"/>
              <a:t>Visioconférence.</a:t>
            </a:r>
          </a:p>
          <a:p>
            <a:pPr lvl="1"/>
            <a:r>
              <a:rPr lang="fr-FR" dirty="0" smtClean="0"/>
              <a:t>Monitoring:</a:t>
            </a:r>
          </a:p>
          <a:p>
            <a:pPr lvl="1"/>
            <a:endParaRPr lang="fr-FR" dirty="0" smtClean="0"/>
          </a:p>
          <a:p>
            <a:pPr lvl="1"/>
            <a:endParaRPr lang="fr-FR" dirty="0"/>
          </a:p>
          <a:p>
            <a:pPr lvl="1"/>
            <a:r>
              <a:rPr lang="fr-FR" dirty="0" smtClean="0"/>
              <a:t>Jeux:</a:t>
            </a:r>
          </a:p>
          <a:p>
            <a:pPr lvl="1"/>
            <a:r>
              <a:rPr lang="fr-FR" dirty="0" smtClean="0"/>
              <a:t>Outils collaboratifs.</a:t>
            </a:r>
          </a:p>
          <a:p>
            <a:pPr lvl="1"/>
            <a:r>
              <a:rPr lang="fr-FR" dirty="0" smtClean="0"/>
              <a:t>Trading.</a:t>
            </a:r>
          </a:p>
          <a:p>
            <a:pPr lvl="1"/>
            <a:r>
              <a:rPr lang="fr-FR" dirty="0" smtClean="0"/>
              <a:t>Applications basiques.</a:t>
            </a:r>
          </a:p>
          <a:p>
            <a:pPr lvl="2"/>
            <a:r>
              <a:rPr lang="fr-FR" dirty="0" smtClean="0"/>
              <a:t>Serveur HTTP.</a:t>
            </a:r>
          </a:p>
          <a:p>
            <a:pPr lvl="2"/>
            <a:r>
              <a:rPr lang="fr-FR" dirty="0" err="1" smtClean="0"/>
              <a:t>Backend</a:t>
            </a:r>
            <a:r>
              <a:rPr lang="fr-FR" dirty="0" smtClean="0"/>
              <a:t>.</a:t>
            </a:r>
          </a:p>
          <a:p>
            <a:pPr lvl="2"/>
            <a:r>
              <a:rPr lang="fr-FR" dirty="0" smtClean="0"/>
              <a:t>Bots.</a:t>
            </a:r>
          </a:p>
          <a:p>
            <a:pPr lvl="2"/>
            <a:endParaRPr lang="fr-FR" dirty="0" smtClean="0"/>
          </a:p>
          <a:p>
            <a:pPr lvl="2"/>
            <a:endParaRPr lang="fr-FR" dirty="0"/>
          </a:p>
        </p:txBody>
      </p:sp>
      <p:pic>
        <p:nvPicPr>
          <p:cNvPr id="4" name="Image 3"/>
          <p:cNvPicPr>
            <a:picLocks noChangeAspect="1"/>
          </p:cNvPicPr>
          <p:nvPr/>
        </p:nvPicPr>
        <p:blipFill>
          <a:blip r:embed="rId2"/>
          <a:stretch>
            <a:fillRect/>
          </a:stretch>
        </p:blipFill>
        <p:spPr>
          <a:xfrm>
            <a:off x="3223149" y="2993855"/>
            <a:ext cx="1698608" cy="1126201"/>
          </a:xfrm>
          <a:prstGeom prst="rect">
            <a:avLst/>
          </a:prstGeom>
        </p:spPr>
      </p:pic>
    </p:spTree>
    <p:extLst>
      <p:ext uri="{BB962C8B-B14F-4D97-AF65-F5344CB8AC3E}">
        <p14:creationId xmlns:p14="http://schemas.microsoft.com/office/powerpoint/2010/main" val="212579014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chor="ctr"/>
          <a:lstStyle/>
          <a:p>
            <a:pPr algn="ctr"/>
            <a:r>
              <a:rPr lang="fr-FR" b="1" dirty="0" smtClean="0"/>
              <a:t>Avantages NodeJS</a:t>
            </a:r>
            <a:endParaRPr lang="fr-FR" b="1" dirty="0"/>
          </a:p>
        </p:txBody>
      </p:sp>
      <p:sp>
        <p:nvSpPr>
          <p:cNvPr id="3" name="Espace réservé du contenu 2"/>
          <p:cNvSpPr>
            <a:spLocks noGrp="1"/>
          </p:cNvSpPr>
          <p:nvPr>
            <p:ph idx="1"/>
          </p:nvPr>
        </p:nvSpPr>
        <p:spPr/>
        <p:txBody>
          <a:bodyPr>
            <a:noAutofit/>
          </a:bodyPr>
          <a:lstStyle/>
          <a:p>
            <a:pPr marL="457200" indent="-457200">
              <a:buFont typeface="+mj-lt"/>
              <a:buAutoNum type="arabicPeriod"/>
            </a:pPr>
            <a:r>
              <a:rPr lang="fr-FR" sz="2400" b="1" dirty="0" smtClean="0"/>
              <a:t>Node.js </a:t>
            </a:r>
            <a:r>
              <a:rPr lang="fr-FR" sz="2400" b="1" dirty="0"/>
              <a:t>est un excellent choix pour les API </a:t>
            </a:r>
            <a:r>
              <a:rPr lang="fr-FR" sz="2400" b="1" dirty="0" err="1" smtClean="0"/>
              <a:t>Rest</a:t>
            </a:r>
            <a:r>
              <a:rPr lang="fr-FR" sz="2400" b="1" dirty="0" smtClean="0"/>
              <a:t>.</a:t>
            </a:r>
          </a:p>
          <a:p>
            <a:pPr marL="457200" indent="-457200">
              <a:buFont typeface="+mj-lt"/>
              <a:buAutoNum type="arabicPeriod"/>
            </a:pPr>
            <a:r>
              <a:rPr lang="fr-FR" sz="2400" b="1" dirty="0"/>
              <a:t>Excellentes </a:t>
            </a:r>
            <a:r>
              <a:rPr lang="fr-FR" sz="2400" b="1" dirty="0" smtClean="0"/>
              <a:t>performances.</a:t>
            </a:r>
            <a:endParaRPr lang="fr-FR" sz="2400" b="1" dirty="0"/>
          </a:p>
          <a:p>
            <a:pPr marL="457200" indent="-457200">
              <a:buFont typeface="+mj-lt"/>
              <a:buAutoNum type="arabicPeriod"/>
            </a:pPr>
            <a:r>
              <a:rPr lang="fr-FR" sz="2400" b="1" dirty="0" smtClean="0"/>
              <a:t>Beaucoup </a:t>
            </a:r>
            <a:r>
              <a:rPr lang="fr-FR" sz="2400" b="1" dirty="0"/>
              <a:t>de </a:t>
            </a:r>
            <a:r>
              <a:rPr lang="fr-FR" sz="2400" b="1" dirty="0" smtClean="0"/>
              <a:t>flexibilité.</a:t>
            </a:r>
          </a:p>
          <a:p>
            <a:pPr marL="457200" indent="-457200">
              <a:buFont typeface="+mj-lt"/>
              <a:buAutoNum type="arabicPeriod"/>
            </a:pPr>
            <a:r>
              <a:rPr lang="fr-FR" sz="2400" b="1" dirty="0"/>
              <a:t>Une bonne </a:t>
            </a:r>
            <a:r>
              <a:rPr lang="fr-FR" sz="2400" b="1" dirty="0" err="1"/>
              <a:t>stack</a:t>
            </a:r>
            <a:r>
              <a:rPr lang="fr-FR" sz="2400" b="1" dirty="0"/>
              <a:t> </a:t>
            </a:r>
            <a:r>
              <a:rPr lang="fr-FR" sz="2400" b="1" dirty="0" smtClean="0"/>
              <a:t>technique.</a:t>
            </a:r>
            <a:endParaRPr lang="fr-FR" sz="2400" b="1" dirty="0"/>
          </a:p>
          <a:p>
            <a:pPr marL="457200" indent="-457200">
              <a:buFont typeface="+mj-lt"/>
              <a:buAutoNum type="arabicPeriod"/>
            </a:pPr>
            <a:r>
              <a:rPr lang="fr-FR" sz="2400" b="1" dirty="0" smtClean="0"/>
              <a:t>Réduire </a:t>
            </a:r>
            <a:r>
              <a:rPr lang="fr-FR" sz="2400" b="1" dirty="0"/>
              <a:t>le temps de </a:t>
            </a:r>
            <a:r>
              <a:rPr lang="fr-FR" sz="2400" b="1" dirty="0" smtClean="0"/>
              <a:t>développement.</a:t>
            </a:r>
          </a:p>
          <a:p>
            <a:pPr marL="457200" indent="-457200">
              <a:buFont typeface="+mj-lt"/>
              <a:buAutoNum type="arabicPeriod"/>
            </a:pPr>
            <a:r>
              <a:rPr lang="fr-FR" sz="2400" b="1" dirty="0"/>
              <a:t>Profiter des avantages du </a:t>
            </a:r>
            <a:r>
              <a:rPr lang="fr-FR" sz="2400" b="1" dirty="0" smtClean="0"/>
              <a:t>NPM.</a:t>
            </a:r>
          </a:p>
          <a:p>
            <a:pPr marL="457200" indent="-457200">
              <a:buFont typeface="+mj-lt"/>
              <a:buAutoNum type="arabicPeriod"/>
            </a:pPr>
            <a:r>
              <a:rPr lang="fr-FR" sz="2400" b="1" dirty="0"/>
              <a:t>Déploiement facile d’applications </a:t>
            </a:r>
            <a:r>
              <a:rPr lang="fr-FR" sz="2400" b="1" dirty="0" smtClean="0"/>
              <a:t>Web.</a:t>
            </a:r>
          </a:p>
          <a:p>
            <a:pPr marL="457200" indent="-457200">
              <a:buFont typeface="+mj-lt"/>
              <a:buAutoNum type="arabicPeriod"/>
            </a:pPr>
            <a:r>
              <a:rPr lang="fr-FR" sz="2400" b="1" dirty="0"/>
              <a:t>Programme </a:t>
            </a:r>
            <a:r>
              <a:rPr lang="fr-FR" sz="2400" b="1" dirty="0" smtClean="0"/>
              <a:t>mono-thread.</a:t>
            </a:r>
            <a:endParaRPr lang="fr-FR" sz="2400" dirty="0"/>
          </a:p>
          <a:p>
            <a:pPr marL="457200" indent="-457200">
              <a:buFont typeface="+mj-lt"/>
              <a:buAutoNum type="arabicPeriod"/>
            </a:pPr>
            <a:endParaRPr lang="fr-FR" sz="2400" dirty="0"/>
          </a:p>
          <a:p>
            <a:pPr marL="457200" indent="-457200">
              <a:buFont typeface="+mj-lt"/>
              <a:buAutoNum type="arabicPeriod"/>
            </a:pPr>
            <a:endParaRPr lang="fr-FR" sz="2400" dirty="0"/>
          </a:p>
          <a:p>
            <a:pPr marL="457200" indent="-457200">
              <a:buFont typeface="+mj-lt"/>
              <a:buAutoNum type="arabicPeriod"/>
            </a:pPr>
            <a:endParaRPr lang="fr-FR" sz="2400" b="1" dirty="0"/>
          </a:p>
          <a:p>
            <a:pPr marL="457200" indent="-457200">
              <a:buFont typeface="+mj-lt"/>
              <a:buAutoNum type="arabicPeriod"/>
            </a:pPr>
            <a:endParaRPr lang="fr-FR" sz="2400" b="1" dirty="0" smtClean="0"/>
          </a:p>
          <a:p>
            <a:r>
              <a:rPr lang="fr-FR" sz="2400" dirty="0"/>
              <a:t/>
            </a:r>
            <a:br>
              <a:rPr lang="fr-FR" sz="2400" dirty="0"/>
            </a:br>
            <a:endParaRPr lang="fr-FR" sz="2400" b="1" dirty="0"/>
          </a:p>
          <a:p>
            <a:pPr marL="457200" indent="-457200">
              <a:buFont typeface="+mj-lt"/>
              <a:buAutoNum type="arabicPeriod"/>
            </a:pPr>
            <a:endParaRPr lang="fr-FR" sz="2400" dirty="0"/>
          </a:p>
        </p:txBody>
      </p:sp>
    </p:spTree>
    <p:extLst>
      <p:ext uri="{BB962C8B-B14F-4D97-AF65-F5344CB8AC3E}">
        <p14:creationId xmlns:p14="http://schemas.microsoft.com/office/powerpoint/2010/main" val="31840896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69848" y="484632"/>
            <a:ext cx="10058400" cy="768815"/>
          </a:xfrm>
        </p:spPr>
        <p:txBody>
          <a:bodyPr>
            <a:normAutofit fontScale="90000"/>
          </a:bodyPr>
          <a:lstStyle/>
          <a:p>
            <a:pPr algn="ctr"/>
            <a:r>
              <a:rPr lang="fr-FR" dirty="0"/>
              <a:t>Qu’est-ce qu’une architecture </a:t>
            </a:r>
            <a:r>
              <a:rPr lang="fr-FR" dirty="0" err="1"/>
              <a:t>fullstack</a:t>
            </a:r>
            <a:r>
              <a:rPr lang="fr-FR" dirty="0"/>
              <a:t> ?</a:t>
            </a:r>
          </a:p>
        </p:txBody>
      </p:sp>
      <p:sp>
        <p:nvSpPr>
          <p:cNvPr id="3" name="Espace réservé du contenu 2"/>
          <p:cNvSpPr>
            <a:spLocks noGrp="1"/>
          </p:cNvSpPr>
          <p:nvPr>
            <p:ph idx="1"/>
          </p:nvPr>
        </p:nvSpPr>
        <p:spPr>
          <a:xfrm>
            <a:off x="1069848" y="1715784"/>
            <a:ext cx="10058400" cy="4456416"/>
          </a:xfrm>
        </p:spPr>
        <p:txBody>
          <a:bodyPr>
            <a:noAutofit/>
          </a:bodyPr>
          <a:lstStyle/>
          <a:p>
            <a:pPr algn="just">
              <a:lnSpc>
                <a:spcPct val="150000"/>
              </a:lnSpc>
            </a:pPr>
            <a:r>
              <a:rPr lang="fr-FR" sz="2400" dirty="0"/>
              <a:t>Une </a:t>
            </a:r>
            <a:r>
              <a:rPr lang="fr-FR" sz="2400" b="1" dirty="0"/>
              <a:t>architecture </a:t>
            </a:r>
            <a:r>
              <a:rPr lang="fr-FR" sz="2400" b="1" dirty="0" err="1"/>
              <a:t>fullstack</a:t>
            </a:r>
            <a:r>
              <a:rPr lang="fr-FR" sz="2400" dirty="0"/>
              <a:t> réunit deux grandes parties </a:t>
            </a:r>
            <a:r>
              <a:rPr lang="fr-FR" sz="2400" dirty="0" smtClean="0"/>
              <a:t>:</a:t>
            </a:r>
          </a:p>
          <a:p>
            <a:pPr lvl="1" algn="just">
              <a:lnSpc>
                <a:spcPct val="150000"/>
              </a:lnSpc>
            </a:pPr>
            <a:r>
              <a:rPr lang="fr-FR" sz="2000" b="1" dirty="0" err="1"/>
              <a:t>Frontend</a:t>
            </a:r>
            <a:r>
              <a:rPr lang="fr-FR" sz="2000" b="1" dirty="0"/>
              <a:t> (client)</a:t>
            </a:r>
            <a:r>
              <a:rPr lang="fr-FR" sz="2000" dirty="0"/>
              <a:t> : c’est la partie visible par l’utilisateur</a:t>
            </a:r>
            <a:r>
              <a:rPr lang="fr-FR" sz="2000" dirty="0" smtClean="0"/>
              <a:t>.</a:t>
            </a:r>
          </a:p>
          <a:p>
            <a:pPr lvl="2" algn="just">
              <a:lnSpc>
                <a:spcPct val="150000"/>
              </a:lnSpc>
            </a:pPr>
            <a:r>
              <a:rPr lang="fr-FR" sz="1800" dirty="0"/>
              <a:t>Développée ici avec </a:t>
            </a:r>
            <a:r>
              <a:rPr lang="fr-FR" sz="1800" b="1" dirty="0" err="1"/>
              <a:t>Angular</a:t>
            </a:r>
            <a:r>
              <a:rPr lang="fr-FR" sz="1800" dirty="0"/>
              <a:t>, un </a:t>
            </a:r>
            <a:r>
              <a:rPr lang="fr-FR" sz="1800" dirty="0" smtClean="0"/>
              <a:t>Framework </a:t>
            </a:r>
            <a:r>
              <a:rPr lang="fr-FR" sz="1800" dirty="0"/>
              <a:t>JavaScript moderne basé sur </a:t>
            </a:r>
            <a:r>
              <a:rPr lang="fr-FR" sz="1800" b="1" dirty="0" err="1"/>
              <a:t>TypeScript</a:t>
            </a:r>
            <a:r>
              <a:rPr lang="fr-FR" sz="1800" dirty="0" smtClean="0"/>
              <a:t>.</a:t>
            </a:r>
          </a:p>
          <a:p>
            <a:pPr lvl="1" algn="just">
              <a:lnSpc>
                <a:spcPct val="150000"/>
              </a:lnSpc>
            </a:pPr>
            <a:r>
              <a:rPr lang="fr-FR" sz="2000" b="1" dirty="0" err="1"/>
              <a:t>Backend</a:t>
            </a:r>
            <a:r>
              <a:rPr lang="fr-FR" sz="2000" b="1" dirty="0"/>
              <a:t> (serveur)</a:t>
            </a:r>
            <a:r>
              <a:rPr lang="fr-FR" sz="2000" dirty="0"/>
              <a:t> : c’est la partie cachée, responsable de la logique métier, de la sécurité et de la gestion des données</a:t>
            </a:r>
            <a:r>
              <a:rPr lang="fr-FR" sz="2000" dirty="0" smtClean="0"/>
              <a:t>.</a:t>
            </a:r>
          </a:p>
          <a:p>
            <a:pPr lvl="2" algn="just">
              <a:lnSpc>
                <a:spcPct val="150000"/>
              </a:lnSpc>
            </a:pPr>
            <a:r>
              <a:rPr lang="fr-FR" sz="1800" dirty="0"/>
              <a:t>Développée ici avec </a:t>
            </a:r>
            <a:r>
              <a:rPr lang="fr-FR" sz="1800" b="1" dirty="0" err="1"/>
              <a:t>Spring</a:t>
            </a:r>
            <a:r>
              <a:rPr lang="fr-FR" sz="1800" b="1" dirty="0"/>
              <a:t> Boot</a:t>
            </a:r>
            <a:r>
              <a:rPr lang="fr-FR" sz="1800" dirty="0"/>
              <a:t>, un </a:t>
            </a:r>
            <a:r>
              <a:rPr lang="fr-FR" sz="1800" dirty="0" smtClean="0"/>
              <a:t>Framework </a:t>
            </a:r>
            <a:r>
              <a:rPr lang="fr-FR" sz="1800" dirty="0"/>
              <a:t>Java qui simplifie la création </a:t>
            </a:r>
            <a:r>
              <a:rPr lang="fr-FR" sz="1800" b="1" dirty="0"/>
              <a:t>d’APIs</a:t>
            </a:r>
            <a:r>
              <a:rPr lang="fr-FR" sz="1800" dirty="0"/>
              <a:t> </a:t>
            </a:r>
            <a:r>
              <a:rPr lang="fr-FR" sz="1800" b="1" dirty="0"/>
              <a:t>REST</a:t>
            </a:r>
            <a:r>
              <a:rPr lang="fr-FR" sz="1800" dirty="0"/>
              <a:t> et la connexion aux bases de données</a:t>
            </a:r>
            <a:r>
              <a:rPr lang="fr-FR" sz="1800" dirty="0" smtClean="0"/>
              <a:t>.</a:t>
            </a:r>
          </a:p>
          <a:p>
            <a:pPr algn="just">
              <a:lnSpc>
                <a:spcPct val="150000"/>
              </a:lnSpc>
            </a:pPr>
            <a:r>
              <a:rPr lang="fr-FR" sz="2400" dirty="0"/>
              <a:t>Ces deux couches </a:t>
            </a:r>
            <a:r>
              <a:rPr lang="fr-FR" sz="2400" b="1" dirty="0"/>
              <a:t>communiquent via des API REST</a:t>
            </a:r>
            <a:r>
              <a:rPr lang="fr-FR" sz="2400" dirty="0"/>
              <a:t> en utilisant le </a:t>
            </a:r>
            <a:r>
              <a:rPr lang="fr-FR" sz="2400" b="1" dirty="0"/>
              <a:t>format JSON</a:t>
            </a:r>
            <a:r>
              <a:rPr lang="fr-FR" sz="2400" dirty="0"/>
              <a:t>.	</a:t>
            </a:r>
          </a:p>
        </p:txBody>
      </p:sp>
    </p:spTree>
    <p:extLst>
      <p:ext uri="{BB962C8B-B14F-4D97-AF65-F5344CB8AC3E}">
        <p14:creationId xmlns:p14="http://schemas.microsoft.com/office/powerpoint/2010/main" val="300309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96019" y="68102"/>
            <a:ext cx="10364451" cy="1596177"/>
          </a:xfrm>
        </p:spPr>
        <p:txBody>
          <a:bodyPr/>
          <a:lstStyle/>
          <a:p>
            <a:pPr algn="ctr"/>
            <a:r>
              <a:rPr lang="fr-FR" dirty="0" smtClean="0"/>
              <a:t>NPM</a:t>
            </a:r>
            <a:endParaRPr lang="fr-FR" dirty="0"/>
          </a:p>
        </p:txBody>
      </p:sp>
      <p:sp>
        <p:nvSpPr>
          <p:cNvPr id="3" name="Espace réservé du contenu 2"/>
          <p:cNvSpPr>
            <a:spLocks noGrp="1"/>
          </p:cNvSpPr>
          <p:nvPr>
            <p:ph idx="1"/>
          </p:nvPr>
        </p:nvSpPr>
        <p:spPr>
          <a:xfrm>
            <a:off x="896020" y="1431401"/>
            <a:ext cx="10061014" cy="4203700"/>
          </a:xfrm>
        </p:spPr>
        <p:txBody>
          <a:bodyPr>
            <a:noAutofit/>
          </a:bodyPr>
          <a:lstStyle/>
          <a:p>
            <a:pPr algn="just">
              <a:lnSpc>
                <a:spcPct val="200000"/>
              </a:lnSpc>
            </a:pPr>
            <a:r>
              <a:rPr lang="fr-FR" sz="2400" b="1" dirty="0" err="1"/>
              <a:t>npm</a:t>
            </a:r>
            <a:r>
              <a:rPr lang="fr-FR" sz="2400" dirty="0"/>
              <a:t> est le gestionnaire de paquets officiel de </a:t>
            </a:r>
            <a:r>
              <a:rPr lang="fr-FR" sz="2400" b="1" dirty="0"/>
              <a:t>Node.js</a:t>
            </a:r>
            <a:r>
              <a:rPr lang="fr-FR" sz="2400" dirty="0"/>
              <a:t>. Depuis la version 0.6.3 de Node.js, </a:t>
            </a:r>
            <a:r>
              <a:rPr lang="fr-FR" sz="2400" b="1" dirty="0" err="1"/>
              <a:t>npm</a:t>
            </a:r>
            <a:r>
              <a:rPr lang="fr-FR" sz="2400" dirty="0"/>
              <a:t> fait partie de l'environnement et est donc automatiquement installé par </a:t>
            </a:r>
            <a:r>
              <a:rPr lang="fr-FR" sz="2400" dirty="0" smtClean="0"/>
              <a:t>défaut. </a:t>
            </a:r>
          </a:p>
          <a:p>
            <a:pPr algn="just">
              <a:lnSpc>
                <a:spcPct val="200000"/>
              </a:lnSpc>
            </a:pPr>
            <a:r>
              <a:rPr lang="fr-FR" sz="2400" b="1" dirty="0" err="1" smtClean="0"/>
              <a:t>npm</a:t>
            </a:r>
            <a:r>
              <a:rPr lang="fr-FR" sz="2400" dirty="0" smtClean="0"/>
              <a:t> </a:t>
            </a:r>
            <a:r>
              <a:rPr lang="fr-FR" sz="2400" dirty="0"/>
              <a:t>fonctionne avec un terminal et gère les dépendances pour une application. Il permet également d'installer des applications Node.js disponibles sur le dépôt </a:t>
            </a:r>
            <a:r>
              <a:rPr lang="fr-FR" sz="2400" b="1" dirty="0" err="1"/>
              <a:t>npm</a:t>
            </a:r>
            <a:r>
              <a:rPr lang="fr-FR" sz="2400" dirty="0"/>
              <a:t>.</a:t>
            </a:r>
          </a:p>
        </p:txBody>
      </p:sp>
    </p:spTree>
    <p:extLst>
      <p:ext uri="{BB962C8B-B14F-4D97-AF65-F5344CB8AC3E}">
        <p14:creationId xmlns:p14="http://schemas.microsoft.com/office/powerpoint/2010/main" val="2169415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b="1" dirty="0"/>
              <a:t>Angular CLI</a:t>
            </a:r>
            <a:br>
              <a:rPr lang="fr-FR" b="1" dirty="0"/>
            </a:br>
            <a:endParaRPr lang="fr-FR" dirty="0"/>
          </a:p>
        </p:txBody>
      </p:sp>
      <p:sp>
        <p:nvSpPr>
          <p:cNvPr id="3" name="Espace réservé du contenu 2"/>
          <p:cNvSpPr>
            <a:spLocks noGrp="1"/>
          </p:cNvSpPr>
          <p:nvPr>
            <p:ph idx="1"/>
          </p:nvPr>
        </p:nvSpPr>
        <p:spPr>
          <a:xfrm>
            <a:off x="995172" y="1289304"/>
            <a:ext cx="10207752" cy="3962686"/>
          </a:xfrm>
        </p:spPr>
        <p:txBody>
          <a:bodyPr>
            <a:noAutofit/>
          </a:bodyPr>
          <a:lstStyle/>
          <a:p>
            <a:pPr algn="just">
              <a:lnSpc>
                <a:spcPct val="270000"/>
              </a:lnSpc>
            </a:pPr>
            <a:r>
              <a:rPr lang="fr-FR" sz="2400" b="1" dirty="0"/>
              <a:t>Angular CLI </a:t>
            </a:r>
            <a:r>
              <a:rPr lang="fr-FR" sz="2400" dirty="0"/>
              <a:t>est un utilitaire de ligne de commande pouvant générer un projet </a:t>
            </a:r>
            <a:r>
              <a:rPr lang="fr-FR" sz="2400" b="1" dirty="0"/>
              <a:t>Angular</a:t>
            </a:r>
            <a:r>
              <a:rPr lang="fr-FR" sz="2400" dirty="0"/>
              <a:t> pour vous. Non seulement il peut créer de nouveaux projets, mais il peut aussi générer du code. C'est un outil pratique car il propose également des commandes qui construiront et optimiseront votre projet pour la production. </a:t>
            </a:r>
            <a:endParaRPr lang="fr-FR" sz="2400" dirty="0" smtClean="0"/>
          </a:p>
          <a:p>
            <a:pPr marL="0" indent="0">
              <a:lnSpc>
                <a:spcPct val="210000"/>
              </a:lnSpc>
              <a:buNone/>
            </a:pPr>
            <a:r>
              <a:rPr lang="fr-FR" sz="2400" dirty="0"/>
              <a:t/>
            </a:r>
            <a:br>
              <a:rPr lang="fr-FR" sz="2400" dirty="0"/>
            </a:br>
            <a:endParaRPr lang="fr-FR" sz="2400" dirty="0"/>
          </a:p>
        </p:txBody>
      </p:sp>
    </p:spTree>
    <p:extLst>
      <p:ext uri="{BB962C8B-B14F-4D97-AF65-F5344CB8AC3E}">
        <p14:creationId xmlns:p14="http://schemas.microsoft.com/office/powerpoint/2010/main" val="311618596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b="1" dirty="0" smtClean="0"/>
              <a:t>Liens</a:t>
            </a:r>
            <a:endParaRPr lang="fr-FR" b="1" dirty="0"/>
          </a:p>
        </p:txBody>
      </p:sp>
      <p:sp>
        <p:nvSpPr>
          <p:cNvPr id="3" name="Espace réservé du contenu 2"/>
          <p:cNvSpPr>
            <a:spLocks noGrp="1"/>
          </p:cNvSpPr>
          <p:nvPr>
            <p:ph idx="1"/>
          </p:nvPr>
        </p:nvSpPr>
        <p:spPr>
          <a:xfrm>
            <a:off x="914400" y="1630246"/>
            <a:ext cx="10363826" cy="3424107"/>
          </a:xfrm>
        </p:spPr>
        <p:txBody>
          <a:bodyPr>
            <a:normAutofit fontScale="92500"/>
          </a:bodyPr>
          <a:lstStyle/>
          <a:p>
            <a:pPr algn="ctr">
              <a:lnSpc>
                <a:spcPct val="300000"/>
              </a:lnSpc>
            </a:pPr>
            <a:r>
              <a:rPr lang="fr-FR" sz="3600" b="1" dirty="0">
                <a:hlinkClick r:id="rId2"/>
              </a:rPr>
              <a:t>https://nodejs.org/en/</a:t>
            </a:r>
            <a:endParaRPr lang="fr-FR" sz="3600" b="1" dirty="0" smtClean="0"/>
          </a:p>
          <a:p>
            <a:pPr algn="ctr">
              <a:lnSpc>
                <a:spcPct val="300000"/>
              </a:lnSpc>
            </a:pPr>
            <a:r>
              <a:rPr lang="fr-FR" sz="3600" b="1" dirty="0">
                <a:hlinkClick r:id="rId3"/>
              </a:rPr>
              <a:t>https://cli.angular.io/</a:t>
            </a:r>
            <a:endParaRPr lang="fr-FR" sz="3600" b="1" dirty="0" smtClean="0"/>
          </a:p>
          <a:p>
            <a:pPr algn="ctr">
              <a:lnSpc>
                <a:spcPct val="300000"/>
              </a:lnSpc>
            </a:pPr>
            <a:endParaRPr lang="fr-FR" sz="3600" b="1" dirty="0"/>
          </a:p>
        </p:txBody>
      </p:sp>
    </p:spTree>
    <p:extLst>
      <p:ext uri="{BB962C8B-B14F-4D97-AF65-F5344CB8AC3E}">
        <p14:creationId xmlns:p14="http://schemas.microsoft.com/office/powerpoint/2010/main" val="362886958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69848" y="484632"/>
            <a:ext cx="10058400" cy="776609"/>
          </a:xfrm>
        </p:spPr>
        <p:txBody>
          <a:bodyPr/>
          <a:lstStyle/>
          <a:p>
            <a:pPr algn="ctr"/>
            <a:r>
              <a:rPr lang="fr-FR" b="1" dirty="0" smtClean="0"/>
              <a:t>Atelier</a:t>
            </a:r>
            <a:endParaRPr lang="fr-FR" dirty="0"/>
          </a:p>
        </p:txBody>
      </p:sp>
      <p:sp>
        <p:nvSpPr>
          <p:cNvPr id="3" name="Espace réservé du contenu 2"/>
          <p:cNvSpPr>
            <a:spLocks noGrp="1"/>
          </p:cNvSpPr>
          <p:nvPr>
            <p:ph idx="1"/>
          </p:nvPr>
        </p:nvSpPr>
        <p:spPr>
          <a:xfrm>
            <a:off x="189187" y="1421027"/>
            <a:ext cx="11710370" cy="5301049"/>
          </a:xfrm>
        </p:spPr>
        <p:txBody>
          <a:bodyPr>
            <a:normAutofit fontScale="92500" lnSpcReduction="10000"/>
          </a:bodyPr>
          <a:lstStyle/>
          <a:p>
            <a:pPr>
              <a:lnSpc>
                <a:spcPct val="170000"/>
              </a:lnSpc>
            </a:pPr>
            <a:r>
              <a:rPr lang="fr-FR" sz="2400" dirty="0" smtClean="0"/>
              <a:t>Installer </a:t>
            </a:r>
            <a:r>
              <a:rPr lang="fr-FR" sz="2400" b="1" dirty="0" smtClean="0"/>
              <a:t>CLI </a:t>
            </a:r>
            <a:r>
              <a:rPr lang="fr-FR" sz="2400" b="1" dirty="0" err="1" smtClean="0"/>
              <a:t>Angular</a:t>
            </a:r>
            <a:r>
              <a:rPr lang="fr-FR" sz="2400" b="1" dirty="0"/>
              <a:t> </a:t>
            </a:r>
            <a:r>
              <a:rPr lang="fr-FR" sz="2400" b="1" dirty="0" smtClean="0"/>
              <a:t>: </a:t>
            </a:r>
            <a:r>
              <a:rPr lang="fr-FR" sz="2400" b="1" dirty="0" err="1" smtClean="0">
                <a:solidFill>
                  <a:srgbClr val="FF0000"/>
                </a:solidFill>
              </a:rPr>
              <a:t>npm</a:t>
            </a:r>
            <a:r>
              <a:rPr lang="fr-FR" sz="2400" b="1" dirty="0" smtClean="0">
                <a:solidFill>
                  <a:srgbClr val="FF0000"/>
                </a:solidFill>
              </a:rPr>
              <a:t> </a:t>
            </a:r>
            <a:r>
              <a:rPr lang="fr-FR" sz="2400" b="1" dirty="0" err="1">
                <a:solidFill>
                  <a:srgbClr val="FF0000"/>
                </a:solidFill>
              </a:rPr>
              <a:t>install</a:t>
            </a:r>
            <a:r>
              <a:rPr lang="fr-FR" sz="2400" b="1" dirty="0">
                <a:solidFill>
                  <a:srgbClr val="FF0000"/>
                </a:solidFill>
              </a:rPr>
              <a:t> -g @</a:t>
            </a:r>
            <a:r>
              <a:rPr lang="fr-FR" sz="2400" b="1" dirty="0" err="1" smtClean="0">
                <a:solidFill>
                  <a:srgbClr val="FF0000"/>
                </a:solidFill>
              </a:rPr>
              <a:t>angular</a:t>
            </a:r>
            <a:r>
              <a:rPr lang="fr-FR" sz="2400" b="1" smtClean="0">
                <a:solidFill>
                  <a:srgbClr val="FF0000"/>
                </a:solidFill>
              </a:rPr>
              <a:t>/cli</a:t>
            </a:r>
            <a:endParaRPr lang="fr-FR" sz="2400" b="1" dirty="0" smtClean="0">
              <a:solidFill>
                <a:srgbClr val="FF0000"/>
              </a:solidFill>
            </a:endParaRPr>
          </a:p>
          <a:p>
            <a:pPr>
              <a:lnSpc>
                <a:spcPct val="170000"/>
              </a:lnSpc>
            </a:pPr>
            <a:r>
              <a:rPr lang="fr-FR" sz="2400" b="1" dirty="0" smtClean="0"/>
              <a:t>Afficher version : </a:t>
            </a:r>
            <a:r>
              <a:rPr lang="fr-FR" sz="2400" b="1" dirty="0" err="1" smtClean="0">
                <a:solidFill>
                  <a:srgbClr val="FF0000"/>
                </a:solidFill>
              </a:rPr>
              <a:t>ng</a:t>
            </a:r>
            <a:r>
              <a:rPr lang="fr-FR" sz="2400" b="1" dirty="0" smtClean="0">
                <a:solidFill>
                  <a:srgbClr val="FF0000"/>
                </a:solidFill>
              </a:rPr>
              <a:t> v</a:t>
            </a:r>
          </a:p>
          <a:p>
            <a:pPr>
              <a:lnSpc>
                <a:spcPct val="170000"/>
              </a:lnSpc>
            </a:pPr>
            <a:r>
              <a:rPr lang="fr-FR" sz="2400" dirty="0" smtClean="0"/>
              <a:t>Créer un nouveau projet </a:t>
            </a:r>
            <a:r>
              <a:rPr lang="fr-FR" sz="2400" b="1" dirty="0" smtClean="0"/>
              <a:t>atelier1</a:t>
            </a:r>
          </a:p>
          <a:p>
            <a:pPr lvl="1">
              <a:lnSpc>
                <a:spcPct val="170000"/>
              </a:lnSpc>
            </a:pPr>
            <a:r>
              <a:rPr lang="fr-FR" sz="2200" b="1" dirty="0" err="1" smtClean="0">
                <a:solidFill>
                  <a:srgbClr val="FF0000"/>
                </a:solidFill>
              </a:rPr>
              <a:t>Ng</a:t>
            </a:r>
            <a:r>
              <a:rPr lang="fr-FR" sz="2200" b="1" dirty="0" smtClean="0">
                <a:solidFill>
                  <a:srgbClr val="FF0000"/>
                </a:solidFill>
              </a:rPr>
              <a:t> new front-</a:t>
            </a:r>
            <a:r>
              <a:rPr lang="fr-FR" sz="2200" b="1" dirty="0" err="1" smtClean="0">
                <a:solidFill>
                  <a:srgbClr val="FF0000"/>
                </a:solidFill>
              </a:rPr>
              <a:t>project</a:t>
            </a:r>
            <a:endParaRPr lang="fr-FR" sz="2200" b="1" dirty="0" smtClean="0">
              <a:solidFill>
                <a:srgbClr val="FF0000"/>
              </a:solidFill>
            </a:endParaRPr>
          </a:p>
          <a:p>
            <a:pPr>
              <a:lnSpc>
                <a:spcPct val="170000"/>
              </a:lnSpc>
            </a:pPr>
            <a:r>
              <a:rPr lang="fr-FR" sz="2400" dirty="0" smtClean="0"/>
              <a:t>Ouvrir le projet sous </a:t>
            </a:r>
            <a:r>
              <a:rPr lang="fr-FR" sz="2400" b="1" dirty="0" err="1" smtClean="0"/>
              <a:t>visual</a:t>
            </a:r>
            <a:r>
              <a:rPr lang="fr-FR" sz="2400" b="1" dirty="0" smtClean="0"/>
              <a:t> studio</a:t>
            </a:r>
          </a:p>
          <a:p>
            <a:pPr>
              <a:lnSpc>
                <a:spcPct val="170000"/>
              </a:lnSpc>
            </a:pPr>
            <a:r>
              <a:rPr lang="fr-FR" sz="2400" dirty="0" smtClean="0"/>
              <a:t>Exécuter le serveur.</a:t>
            </a:r>
          </a:p>
          <a:p>
            <a:pPr lvl="1">
              <a:lnSpc>
                <a:spcPct val="170000"/>
              </a:lnSpc>
            </a:pPr>
            <a:r>
              <a:rPr lang="fr-FR" sz="2200" b="1" dirty="0" err="1" smtClean="0">
                <a:solidFill>
                  <a:srgbClr val="FF0000"/>
                </a:solidFill>
              </a:rPr>
              <a:t>Ng</a:t>
            </a:r>
            <a:r>
              <a:rPr lang="fr-FR" sz="2200" b="1" dirty="0" smtClean="0">
                <a:solidFill>
                  <a:srgbClr val="FF0000"/>
                </a:solidFill>
              </a:rPr>
              <a:t> serve</a:t>
            </a:r>
          </a:p>
          <a:p>
            <a:pPr>
              <a:lnSpc>
                <a:spcPct val="170000"/>
              </a:lnSpc>
            </a:pPr>
            <a:r>
              <a:rPr lang="fr-FR" sz="2400" dirty="0" smtClean="0"/>
              <a:t>Afficher la page index.</a:t>
            </a:r>
            <a:endParaRPr lang="fr-FR" sz="2400" dirty="0"/>
          </a:p>
        </p:txBody>
      </p:sp>
    </p:spTree>
    <p:extLst>
      <p:ext uri="{BB962C8B-B14F-4D97-AF65-F5344CB8AC3E}">
        <p14:creationId xmlns:p14="http://schemas.microsoft.com/office/powerpoint/2010/main" val="2048676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down)">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down)">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wipe(down)">
                                      <p:cBhvr>
                                        <p:cTn id="30" dur="500"/>
                                        <p:tgtEl>
                                          <p:spTgt spid="3">
                                            <p:txEl>
                                              <p:pRg st="5" end="5"/>
                                            </p:txEl>
                                          </p:spTgt>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wipe(down)">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wipe(down)">
                                      <p:cBhvr>
                                        <p:cTn id="3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Choix du processus style</a:t>
            </a:r>
            <a:endParaRPr lang="fr-FR" dirty="0"/>
          </a:p>
        </p:txBody>
      </p:sp>
      <p:pic>
        <p:nvPicPr>
          <p:cNvPr id="5" name="Espace réservé du contenu 4"/>
          <p:cNvPicPr>
            <a:picLocks noGrp="1" noChangeAspect="1"/>
          </p:cNvPicPr>
          <p:nvPr>
            <p:ph idx="1"/>
          </p:nvPr>
        </p:nvPicPr>
        <p:blipFill>
          <a:blip r:embed="rId2"/>
          <a:stretch>
            <a:fillRect/>
          </a:stretch>
        </p:blipFill>
        <p:spPr>
          <a:xfrm>
            <a:off x="1407985" y="2280863"/>
            <a:ext cx="9382125" cy="29384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554671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Critères de choix</a:t>
            </a:r>
            <a:endParaRPr lang="fr-FR" dirty="0"/>
          </a:p>
        </p:txBody>
      </p:sp>
      <p:pic>
        <p:nvPicPr>
          <p:cNvPr id="4" name="Espace réservé du contenu 3"/>
          <p:cNvPicPr>
            <a:picLocks noGrp="1" noChangeAspect="1"/>
          </p:cNvPicPr>
          <p:nvPr>
            <p:ph idx="1"/>
          </p:nvPr>
        </p:nvPicPr>
        <p:blipFill>
          <a:blip r:embed="rId2"/>
          <a:stretch>
            <a:fillRect/>
          </a:stretch>
        </p:blipFill>
        <p:spPr>
          <a:xfrm>
            <a:off x="1551397" y="2291137"/>
            <a:ext cx="9246741" cy="34315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02455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pPr algn="ctr"/>
            <a:r>
              <a:rPr lang="fr-FR" dirty="0" smtClean="0"/>
              <a:t>Exemple </a:t>
            </a:r>
            <a:endParaRPr lang="fr-FR" dirty="0"/>
          </a:p>
        </p:txBody>
      </p:sp>
      <p:sp>
        <p:nvSpPr>
          <p:cNvPr id="5" name="Espace réservé du texte 4"/>
          <p:cNvSpPr>
            <a:spLocks noGrp="1"/>
          </p:cNvSpPr>
          <p:nvPr>
            <p:ph type="body" idx="1"/>
          </p:nvPr>
        </p:nvSpPr>
        <p:spPr/>
        <p:txBody>
          <a:bodyPr/>
          <a:lstStyle/>
          <a:p>
            <a:pPr algn="ctr"/>
            <a:r>
              <a:rPr lang="fr-FR" dirty="0" err="1" smtClean="0"/>
              <a:t>css</a:t>
            </a:r>
            <a:endParaRPr lang="fr-FR" dirty="0"/>
          </a:p>
        </p:txBody>
      </p:sp>
      <p:sp>
        <p:nvSpPr>
          <p:cNvPr id="7" name="Espace réservé du texte 6"/>
          <p:cNvSpPr>
            <a:spLocks noGrp="1"/>
          </p:cNvSpPr>
          <p:nvPr>
            <p:ph type="body" sz="quarter" idx="3"/>
          </p:nvPr>
        </p:nvSpPr>
        <p:spPr/>
        <p:txBody>
          <a:bodyPr/>
          <a:lstStyle/>
          <a:p>
            <a:pPr algn="ctr"/>
            <a:r>
              <a:rPr lang="fr-FR" dirty="0" err="1" smtClean="0"/>
              <a:t>scss</a:t>
            </a:r>
            <a:endParaRPr lang="fr-FR" dirty="0"/>
          </a:p>
        </p:txBody>
      </p:sp>
      <p:pic>
        <p:nvPicPr>
          <p:cNvPr id="12" name="Espace réservé du contenu 11"/>
          <p:cNvPicPr>
            <a:picLocks noGrp="1" noChangeAspect="1"/>
          </p:cNvPicPr>
          <p:nvPr>
            <p:ph sz="quarter" idx="4"/>
          </p:nvPr>
        </p:nvPicPr>
        <p:blipFill>
          <a:blip r:embed="rId2"/>
          <a:stretch>
            <a:fillRect/>
          </a:stretch>
        </p:blipFill>
        <p:spPr>
          <a:xfrm>
            <a:off x="6364224" y="2958957"/>
            <a:ext cx="4085583" cy="27637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Espace réservé du contenu 10"/>
          <p:cNvPicPr>
            <a:picLocks noGrp="1" noChangeAspect="1"/>
          </p:cNvPicPr>
          <p:nvPr>
            <p:ph sz="half" idx="2"/>
          </p:nvPr>
        </p:nvPicPr>
        <p:blipFill>
          <a:blip r:embed="rId3"/>
          <a:stretch>
            <a:fillRect/>
          </a:stretch>
        </p:blipFill>
        <p:spPr>
          <a:xfrm>
            <a:off x="1199241" y="2958956"/>
            <a:ext cx="4496031" cy="27637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9170534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pPr algn="ctr"/>
            <a:r>
              <a:rPr lang="fr-FR" dirty="0"/>
              <a:t>Pourquoi SCSS est puissant ?</a:t>
            </a:r>
          </a:p>
        </p:txBody>
      </p:sp>
      <p:sp>
        <p:nvSpPr>
          <p:cNvPr id="8" name="Espace réservé du contenu 7"/>
          <p:cNvSpPr>
            <a:spLocks noGrp="1"/>
          </p:cNvSpPr>
          <p:nvPr>
            <p:ph idx="1"/>
          </p:nvPr>
        </p:nvSpPr>
        <p:spPr>
          <a:xfrm>
            <a:off x="1069848" y="4993240"/>
            <a:ext cx="10058400" cy="1178960"/>
          </a:xfrm>
        </p:spPr>
        <p:txBody>
          <a:bodyPr/>
          <a:lstStyle/>
          <a:p>
            <a:r>
              <a:rPr lang="fr-FR" dirty="0"/>
              <a:t>C’est </a:t>
            </a:r>
            <a:r>
              <a:rPr lang="fr-FR" b="1" dirty="0"/>
              <a:t>plus propre</a:t>
            </a:r>
            <a:r>
              <a:rPr lang="fr-FR" dirty="0"/>
              <a:t>, </a:t>
            </a:r>
            <a:r>
              <a:rPr lang="fr-FR" b="1" dirty="0"/>
              <a:t>plus rapide</a:t>
            </a:r>
            <a:r>
              <a:rPr lang="fr-FR" dirty="0"/>
              <a:t>, et </a:t>
            </a:r>
            <a:r>
              <a:rPr lang="fr-FR" b="1" dirty="0"/>
              <a:t>plus maintenable</a:t>
            </a:r>
            <a:r>
              <a:rPr lang="fr-FR" dirty="0"/>
              <a:t>.</a:t>
            </a:r>
          </a:p>
        </p:txBody>
      </p:sp>
      <p:pic>
        <p:nvPicPr>
          <p:cNvPr id="9" name="Image 8"/>
          <p:cNvPicPr>
            <a:picLocks noChangeAspect="1"/>
          </p:cNvPicPr>
          <p:nvPr/>
        </p:nvPicPr>
        <p:blipFill>
          <a:blip r:embed="rId2"/>
          <a:stretch>
            <a:fillRect/>
          </a:stretch>
        </p:blipFill>
        <p:spPr>
          <a:xfrm>
            <a:off x="1069849" y="2093976"/>
            <a:ext cx="10058400" cy="24780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38112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80">
                                          <p:stCondLst>
                                            <p:cond delay="0"/>
                                          </p:stCondLst>
                                        </p:cTn>
                                        <p:tgtEl>
                                          <p:spTgt spid="9"/>
                                        </p:tgtEl>
                                      </p:cBhvr>
                                    </p:animEffect>
                                    <p:anim calcmode="lin" valueType="num">
                                      <p:cBhvr>
                                        <p:cTn id="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3" dur="26">
                                          <p:stCondLst>
                                            <p:cond delay="650"/>
                                          </p:stCondLst>
                                        </p:cTn>
                                        <p:tgtEl>
                                          <p:spTgt spid="9"/>
                                        </p:tgtEl>
                                      </p:cBhvr>
                                      <p:to x="100000" y="60000"/>
                                    </p:animScale>
                                    <p:animScale>
                                      <p:cBhvr>
                                        <p:cTn id="14" dur="166" decel="50000">
                                          <p:stCondLst>
                                            <p:cond delay="676"/>
                                          </p:stCondLst>
                                        </p:cTn>
                                        <p:tgtEl>
                                          <p:spTgt spid="9"/>
                                        </p:tgtEl>
                                      </p:cBhvr>
                                      <p:to x="100000" y="100000"/>
                                    </p:animScale>
                                    <p:animScale>
                                      <p:cBhvr>
                                        <p:cTn id="15" dur="26">
                                          <p:stCondLst>
                                            <p:cond delay="1312"/>
                                          </p:stCondLst>
                                        </p:cTn>
                                        <p:tgtEl>
                                          <p:spTgt spid="9"/>
                                        </p:tgtEl>
                                      </p:cBhvr>
                                      <p:to x="100000" y="80000"/>
                                    </p:animScale>
                                    <p:animScale>
                                      <p:cBhvr>
                                        <p:cTn id="16" dur="166" decel="50000">
                                          <p:stCondLst>
                                            <p:cond delay="1338"/>
                                          </p:stCondLst>
                                        </p:cTn>
                                        <p:tgtEl>
                                          <p:spTgt spid="9"/>
                                        </p:tgtEl>
                                      </p:cBhvr>
                                      <p:to x="100000" y="100000"/>
                                    </p:animScale>
                                    <p:animScale>
                                      <p:cBhvr>
                                        <p:cTn id="17" dur="26">
                                          <p:stCondLst>
                                            <p:cond delay="1642"/>
                                          </p:stCondLst>
                                        </p:cTn>
                                        <p:tgtEl>
                                          <p:spTgt spid="9"/>
                                        </p:tgtEl>
                                      </p:cBhvr>
                                      <p:to x="100000" y="90000"/>
                                    </p:animScale>
                                    <p:animScale>
                                      <p:cBhvr>
                                        <p:cTn id="18" dur="166" decel="50000">
                                          <p:stCondLst>
                                            <p:cond delay="1668"/>
                                          </p:stCondLst>
                                        </p:cTn>
                                        <p:tgtEl>
                                          <p:spTgt spid="9"/>
                                        </p:tgtEl>
                                      </p:cBhvr>
                                      <p:to x="100000" y="100000"/>
                                    </p:animScale>
                                    <p:animScale>
                                      <p:cBhvr>
                                        <p:cTn id="19" dur="26">
                                          <p:stCondLst>
                                            <p:cond delay="1808"/>
                                          </p:stCondLst>
                                        </p:cTn>
                                        <p:tgtEl>
                                          <p:spTgt spid="9"/>
                                        </p:tgtEl>
                                      </p:cBhvr>
                                      <p:to x="100000" y="95000"/>
                                    </p:animScale>
                                    <p:animScale>
                                      <p:cBhvr>
                                        <p:cTn id="20" dur="166" decel="50000">
                                          <p:stCondLst>
                                            <p:cond delay="1834"/>
                                          </p:stCondLst>
                                        </p:cTn>
                                        <p:tgtEl>
                                          <p:spTgt spid="9"/>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SSR</a:t>
            </a:r>
            <a:endParaRPr lang="fr-FR" dirty="0"/>
          </a:p>
        </p:txBody>
      </p:sp>
      <p:sp>
        <p:nvSpPr>
          <p:cNvPr id="3" name="Espace réservé du contenu 2"/>
          <p:cNvSpPr>
            <a:spLocks noGrp="1"/>
          </p:cNvSpPr>
          <p:nvPr>
            <p:ph idx="1"/>
          </p:nvPr>
        </p:nvSpPr>
        <p:spPr/>
        <p:txBody>
          <a:bodyPr>
            <a:normAutofit/>
          </a:bodyPr>
          <a:lstStyle/>
          <a:p>
            <a:pPr algn="just">
              <a:lnSpc>
                <a:spcPct val="200000"/>
              </a:lnSpc>
            </a:pPr>
            <a:r>
              <a:rPr lang="en-US" sz="3600" dirty="0"/>
              <a:t>Do you want to enable Server-Side Rendering </a:t>
            </a:r>
            <a:r>
              <a:rPr lang="en-US" sz="3600" dirty="0" smtClean="0"/>
              <a:t>(</a:t>
            </a:r>
            <a:r>
              <a:rPr lang="en-US" sz="3600" b="1" dirty="0" smtClean="0"/>
              <a:t>SSR</a:t>
            </a:r>
            <a:r>
              <a:rPr lang="en-US" sz="3600" dirty="0" smtClean="0"/>
              <a:t>) </a:t>
            </a:r>
            <a:r>
              <a:rPr lang="en-US" sz="3600" dirty="0"/>
              <a:t>and Static Site Generation (</a:t>
            </a:r>
            <a:r>
              <a:rPr lang="en-US" sz="3600" b="1" dirty="0"/>
              <a:t>SSG/</a:t>
            </a:r>
            <a:r>
              <a:rPr lang="en-US" sz="3600" b="1" dirty="0" err="1"/>
              <a:t>Prerendering</a:t>
            </a:r>
            <a:r>
              <a:rPr lang="en-US" sz="3600" dirty="0"/>
              <a:t>)?</a:t>
            </a:r>
            <a:endParaRPr lang="fr-FR" sz="3600" dirty="0"/>
          </a:p>
        </p:txBody>
      </p:sp>
    </p:spTree>
    <p:extLst>
      <p:ext uri="{BB962C8B-B14F-4D97-AF65-F5344CB8AC3E}">
        <p14:creationId xmlns:p14="http://schemas.microsoft.com/office/powerpoint/2010/main" val="92483149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69848" y="484632"/>
            <a:ext cx="10058400" cy="635251"/>
          </a:xfrm>
        </p:spPr>
        <p:txBody>
          <a:bodyPr>
            <a:normAutofit fontScale="90000"/>
          </a:bodyPr>
          <a:lstStyle/>
          <a:p>
            <a:pPr algn="ctr"/>
            <a:r>
              <a:rPr lang="fr-FR" dirty="0"/>
              <a:t>Sans SSR (Mode classique)</a:t>
            </a:r>
          </a:p>
        </p:txBody>
      </p:sp>
      <p:sp>
        <p:nvSpPr>
          <p:cNvPr id="3" name="Espace réservé du contenu 2"/>
          <p:cNvSpPr>
            <a:spLocks noGrp="1"/>
          </p:cNvSpPr>
          <p:nvPr>
            <p:ph idx="1"/>
          </p:nvPr>
        </p:nvSpPr>
        <p:spPr>
          <a:xfrm>
            <a:off x="1069848" y="1500027"/>
            <a:ext cx="10058400" cy="4672173"/>
          </a:xfrm>
        </p:spPr>
        <p:txBody>
          <a:bodyPr>
            <a:noAutofit/>
          </a:bodyPr>
          <a:lstStyle/>
          <a:p>
            <a:pPr algn="just">
              <a:lnSpc>
                <a:spcPct val="150000"/>
              </a:lnSpc>
            </a:pPr>
            <a:r>
              <a:rPr lang="fr-FR" sz="2400" dirty="0"/>
              <a:t>Ton application </a:t>
            </a:r>
            <a:r>
              <a:rPr lang="fr-FR" sz="2400" dirty="0" err="1"/>
              <a:t>Angular</a:t>
            </a:r>
            <a:r>
              <a:rPr lang="fr-FR" sz="2400" dirty="0"/>
              <a:t> fonctionne </a:t>
            </a:r>
            <a:r>
              <a:rPr lang="fr-FR" sz="2400" b="1" dirty="0"/>
              <a:t>100% côté navigateur (client</a:t>
            </a:r>
            <a:r>
              <a:rPr lang="fr-FR" sz="2400" b="1" dirty="0" smtClean="0"/>
              <a:t>)</a:t>
            </a:r>
            <a:r>
              <a:rPr lang="fr-FR" sz="2400" dirty="0" smtClean="0"/>
              <a:t>.</a:t>
            </a:r>
          </a:p>
          <a:p>
            <a:pPr lvl="1" algn="just">
              <a:lnSpc>
                <a:spcPct val="150000"/>
              </a:lnSpc>
            </a:pPr>
            <a:r>
              <a:rPr lang="fr-FR" sz="2000" dirty="0"/>
              <a:t>Le navigateur télécharge le code </a:t>
            </a:r>
            <a:r>
              <a:rPr lang="fr-FR" sz="2000" dirty="0" err="1" smtClean="0"/>
              <a:t>Angular</a:t>
            </a:r>
            <a:endParaRPr lang="fr-FR" sz="2000" dirty="0" smtClean="0"/>
          </a:p>
          <a:p>
            <a:pPr lvl="1" algn="just">
              <a:lnSpc>
                <a:spcPct val="150000"/>
              </a:lnSpc>
            </a:pPr>
            <a:r>
              <a:rPr lang="fr-FR" sz="2000" dirty="0"/>
              <a:t>Puis il génère la page à </a:t>
            </a:r>
            <a:r>
              <a:rPr lang="fr-FR" sz="2000" dirty="0" smtClean="0"/>
              <a:t>l’écran</a:t>
            </a:r>
          </a:p>
          <a:p>
            <a:pPr lvl="1" algn="just">
              <a:lnSpc>
                <a:spcPct val="150000"/>
              </a:lnSpc>
            </a:pPr>
            <a:r>
              <a:rPr lang="fr-FR" sz="2000" dirty="0"/>
              <a:t>Le contenu initial est vide jusqu’à ce que </a:t>
            </a:r>
            <a:r>
              <a:rPr lang="fr-FR" sz="2000" dirty="0" err="1"/>
              <a:t>Angular</a:t>
            </a:r>
            <a:r>
              <a:rPr lang="fr-FR" sz="2000" dirty="0"/>
              <a:t> </a:t>
            </a:r>
            <a:r>
              <a:rPr lang="fr-FR" sz="2000" dirty="0" smtClean="0"/>
              <a:t>charge</a:t>
            </a:r>
          </a:p>
          <a:p>
            <a:pPr algn="just">
              <a:lnSpc>
                <a:spcPct val="150000"/>
              </a:lnSpc>
            </a:pPr>
            <a:r>
              <a:rPr lang="fr-FR" sz="2400" dirty="0"/>
              <a:t>Conséquence </a:t>
            </a:r>
            <a:r>
              <a:rPr lang="fr-FR" sz="2400" dirty="0" smtClean="0"/>
              <a:t>:</a:t>
            </a:r>
          </a:p>
          <a:p>
            <a:pPr lvl="1" algn="just">
              <a:lnSpc>
                <a:spcPct val="150000"/>
              </a:lnSpc>
            </a:pPr>
            <a:r>
              <a:rPr lang="fr-FR" sz="2000" dirty="0"/>
              <a:t>Moins bon pour le </a:t>
            </a:r>
            <a:r>
              <a:rPr lang="fr-FR" sz="2000" b="1" dirty="0"/>
              <a:t>SEO</a:t>
            </a:r>
            <a:r>
              <a:rPr lang="fr-FR" sz="2000" dirty="0"/>
              <a:t> (Google, Bing</a:t>
            </a:r>
            <a:r>
              <a:rPr lang="fr-FR" sz="2000" dirty="0" smtClean="0"/>
              <a:t>…)</a:t>
            </a:r>
          </a:p>
          <a:p>
            <a:pPr lvl="1" algn="just">
              <a:lnSpc>
                <a:spcPct val="150000"/>
              </a:lnSpc>
            </a:pPr>
            <a:r>
              <a:rPr lang="fr-FR" sz="2000" dirty="0"/>
              <a:t>Le premier affichage peut être moins rapide (page blanche un instant)</a:t>
            </a:r>
          </a:p>
        </p:txBody>
      </p:sp>
    </p:spTree>
    <p:extLst>
      <p:ext uri="{BB962C8B-B14F-4D97-AF65-F5344CB8AC3E}">
        <p14:creationId xmlns:p14="http://schemas.microsoft.com/office/powerpoint/2010/main" val="2776103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69848" y="484632"/>
            <a:ext cx="10058400" cy="532510"/>
          </a:xfrm>
        </p:spPr>
        <p:txBody>
          <a:bodyPr>
            <a:normAutofit fontScale="90000"/>
          </a:bodyPr>
          <a:lstStyle/>
          <a:p>
            <a:pPr algn="ctr"/>
            <a:r>
              <a:rPr lang="fr-FR" dirty="0"/>
              <a:t>Principe de communication</a:t>
            </a:r>
          </a:p>
        </p:txBody>
      </p:sp>
      <p:sp>
        <p:nvSpPr>
          <p:cNvPr id="3" name="Espace réservé du contenu 2"/>
          <p:cNvSpPr>
            <a:spLocks noGrp="1"/>
          </p:cNvSpPr>
          <p:nvPr>
            <p:ph idx="1"/>
          </p:nvPr>
        </p:nvSpPr>
        <p:spPr>
          <a:xfrm>
            <a:off x="1069848" y="1428108"/>
            <a:ext cx="10058400" cy="4867382"/>
          </a:xfrm>
        </p:spPr>
        <p:txBody>
          <a:bodyPr>
            <a:noAutofit/>
          </a:bodyPr>
          <a:lstStyle/>
          <a:p>
            <a:pPr algn="just">
              <a:lnSpc>
                <a:spcPct val="150000"/>
              </a:lnSpc>
            </a:pPr>
            <a:r>
              <a:rPr lang="fr-FR" dirty="0"/>
              <a:t>L’utilisateur interagit avec l’application </a:t>
            </a:r>
            <a:r>
              <a:rPr lang="fr-FR" dirty="0" err="1"/>
              <a:t>Angular</a:t>
            </a:r>
            <a:r>
              <a:rPr lang="fr-FR" dirty="0"/>
              <a:t> (ex. clique sur “Afficher les produits</a:t>
            </a:r>
            <a:r>
              <a:rPr lang="fr-FR" dirty="0" smtClean="0"/>
              <a:t>”).</a:t>
            </a:r>
          </a:p>
          <a:p>
            <a:pPr algn="just">
              <a:lnSpc>
                <a:spcPct val="150000"/>
              </a:lnSpc>
            </a:pPr>
            <a:r>
              <a:rPr lang="fr-FR" dirty="0" err="1"/>
              <a:t>Angular</a:t>
            </a:r>
            <a:r>
              <a:rPr lang="fr-FR" dirty="0"/>
              <a:t> envoie une requête HTTP au serveur </a:t>
            </a:r>
            <a:r>
              <a:rPr lang="fr-FR" dirty="0" err="1"/>
              <a:t>Spring</a:t>
            </a:r>
            <a:r>
              <a:rPr lang="fr-FR" dirty="0"/>
              <a:t> Boot (ex. GET /api/</a:t>
            </a:r>
            <a:r>
              <a:rPr lang="fr-FR" dirty="0" err="1"/>
              <a:t>products</a:t>
            </a:r>
            <a:r>
              <a:rPr lang="fr-FR" dirty="0" smtClean="0"/>
              <a:t>).</a:t>
            </a:r>
          </a:p>
          <a:p>
            <a:pPr algn="just">
              <a:lnSpc>
                <a:spcPct val="150000"/>
              </a:lnSpc>
            </a:pPr>
            <a:r>
              <a:rPr lang="fr-FR" dirty="0" err="1"/>
              <a:t>Spring</a:t>
            </a:r>
            <a:r>
              <a:rPr lang="fr-FR" dirty="0"/>
              <a:t> Boot interroge la base de données, traite la logique métier, et renvoie une réponse JSON</a:t>
            </a:r>
            <a:r>
              <a:rPr lang="fr-FR" dirty="0" smtClean="0"/>
              <a:t>.</a:t>
            </a:r>
          </a:p>
          <a:p>
            <a:pPr algn="just">
              <a:lnSpc>
                <a:spcPct val="150000"/>
              </a:lnSpc>
            </a:pPr>
            <a:r>
              <a:rPr lang="fr-FR" dirty="0" err="1"/>
              <a:t>Angular</a:t>
            </a:r>
            <a:r>
              <a:rPr lang="fr-FR" dirty="0"/>
              <a:t> affiche le résultat dans l’interface (liste, graphique, tableau, etc</a:t>
            </a:r>
            <a:r>
              <a:rPr lang="fr-FR" dirty="0" smtClean="0"/>
              <a:t>.).</a:t>
            </a:r>
          </a:p>
          <a:p>
            <a:pPr algn="just">
              <a:lnSpc>
                <a:spcPct val="150000"/>
              </a:lnSpc>
            </a:pPr>
            <a:endParaRPr lang="fr-FR" dirty="0"/>
          </a:p>
          <a:p>
            <a:pPr algn="just">
              <a:lnSpc>
                <a:spcPct val="150000"/>
              </a:lnSpc>
            </a:pPr>
            <a:r>
              <a:rPr lang="fr-FR" dirty="0"/>
              <a:t>Cette séparation claire rend le code plus </a:t>
            </a:r>
            <a:r>
              <a:rPr lang="fr-FR" b="1" dirty="0"/>
              <a:t>modulaire</a:t>
            </a:r>
            <a:r>
              <a:rPr lang="fr-FR" dirty="0"/>
              <a:t>, </a:t>
            </a:r>
            <a:r>
              <a:rPr lang="fr-FR" b="1" dirty="0"/>
              <a:t>testable</a:t>
            </a:r>
            <a:r>
              <a:rPr lang="fr-FR" dirty="0"/>
              <a:t> et </a:t>
            </a:r>
            <a:r>
              <a:rPr lang="fr-FR" b="1" dirty="0"/>
              <a:t>maintenable</a:t>
            </a:r>
            <a:r>
              <a:rPr lang="fr-FR" dirty="0"/>
              <a:t>.</a:t>
            </a:r>
          </a:p>
        </p:txBody>
      </p:sp>
    </p:spTree>
    <p:extLst>
      <p:ext uri="{BB962C8B-B14F-4D97-AF65-F5344CB8AC3E}">
        <p14:creationId xmlns:p14="http://schemas.microsoft.com/office/powerpoint/2010/main" val="3064117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69848" y="484632"/>
            <a:ext cx="10058400" cy="943476"/>
          </a:xfrm>
        </p:spPr>
        <p:txBody>
          <a:bodyPr>
            <a:normAutofit fontScale="90000"/>
          </a:bodyPr>
          <a:lstStyle/>
          <a:p>
            <a:pPr algn="ctr"/>
            <a:r>
              <a:rPr lang="fr-FR" sz="3600" dirty="0"/>
              <a:t>Avec SSR (Server-</a:t>
            </a:r>
            <a:r>
              <a:rPr lang="fr-FR" sz="3600" dirty="0" err="1"/>
              <a:t>Side</a:t>
            </a:r>
            <a:r>
              <a:rPr lang="fr-FR" sz="3600" dirty="0"/>
              <a:t> </a:t>
            </a:r>
            <a:r>
              <a:rPr lang="fr-FR" sz="3600" dirty="0" err="1"/>
              <a:t>Rendering</a:t>
            </a:r>
            <a:r>
              <a:rPr lang="fr-FR" sz="3600" dirty="0"/>
              <a:t>)</a:t>
            </a:r>
            <a:br>
              <a:rPr lang="fr-FR" sz="3600" dirty="0"/>
            </a:br>
            <a:r>
              <a:rPr lang="fr-FR" sz="3600" dirty="0"/>
              <a:t>On appelle aussi </a:t>
            </a:r>
            <a:r>
              <a:rPr lang="fr-FR" sz="3600" b="1" dirty="0" err="1"/>
              <a:t>Angular</a:t>
            </a:r>
            <a:r>
              <a:rPr lang="fr-FR" sz="3600" b="1" dirty="0"/>
              <a:t> Universal</a:t>
            </a:r>
            <a:r>
              <a:rPr lang="fr-FR" sz="3600" dirty="0"/>
              <a:t>.</a:t>
            </a:r>
          </a:p>
        </p:txBody>
      </p:sp>
      <p:sp>
        <p:nvSpPr>
          <p:cNvPr id="3" name="Espace réservé du contenu 2"/>
          <p:cNvSpPr>
            <a:spLocks noGrp="1"/>
          </p:cNvSpPr>
          <p:nvPr>
            <p:ph idx="1"/>
          </p:nvPr>
        </p:nvSpPr>
        <p:spPr>
          <a:xfrm>
            <a:off x="1069848" y="1520575"/>
            <a:ext cx="10058400" cy="4446142"/>
          </a:xfrm>
        </p:spPr>
        <p:txBody>
          <a:bodyPr>
            <a:noAutofit/>
          </a:bodyPr>
          <a:lstStyle/>
          <a:p>
            <a:pPr algn="just">
              <a:lnSpc>
                <a:spcPct val="150000"/>
              </a:lnSpc>
            </a:pPr>
            <a:r>
              <a:rPr lang="fr-FR" sz="2400" dirty="0"/>
              <a:t>L’application </a:t>
            </a:r>
            <a:r>
              <a:rPr lang="fr-FR" sz="2400" dirty="0" err="1"/>
              <a:t>Angular</a:t>
            </a:r>
            <a:r>
              <a:rPr lang="fr-FR" sz="2400" dirty="0"/>
              <a:t> génère la page </a:t>
            </a:r>
            <a:r>
              <a:rPr lang="fr-FR" sz="2400" b="1" dirty="0"/>
              <a:t>sur le serveur</a:t>
            </a:r>
            <a:r>
              <a:rPr lang="fr-FR" sz="2400" dirty="0"/>
              <a:t> avant de l’envoyer au navigateur</a:t>
            </a:r>
            <a:r>
              <a:rPr lang="fr-FR" sz="2400" dirty="0" smtClean="0"/>
              <a:t>.</a:t>
            </a:r>
          </a:p>
          <a:p>
            <a:pPr algn="just">
              <a:lnSpc>
                <a:spcPct val="150000"/>
              </a:lnSpc>
            </a:pPr>
            <a:r>
              <a:rPr lang="fr-FR" sz="2400" dirty="0"/>
              <a:t>Avantages </a:t>
            </a:r>
            <a:r>
              <a:rPr lang="fr-FR" sz="2400" dirty="0" smtClean="0"/>
              <a:t>:</a:t>
            </a:r>
          </a:p>
          <a:p>
            <a:pPr lvl="1" algn="just">
              <a:lnSpc>
                <a:spcPct val="150000"/>
              </a:lnSpc>
            </a:pPr>
            <a:r>
              <a:rPr lang="fr-FR" sz="2000" dirty="0"/>
              <a:t>Meilleures performances pour le premier </a:t>
            </a:r>
            <a:r>
              <a:rPr lang="fr-FR" sz="2000" dirty="0" smtClean="0"/>
              <a:t>affichage</a:t>
            </a:r>
          </a:p>
          <a:p>
            <a:pPr lvl="1" algn="just">
              <a:lnSpc>
                <a:spcPct val="150000"/>
              </a:lnSpc>
            </a:pPr>
            <a:r>
              <a:rPr lang="fr-FR" sz="2000" dirty="0"/>
              <a:t>Meilleur </a:t>
            </a:r>
            <a:r>
              <a:rPr lang="fr-FR" sz="2000" b="1" dirty="0"/>
              <a:t>SEO</a:t>
            </a:r>
            <a:r>
              <a:rPr lang="fr-FR" sz="2000" dirty="0"/>
              <a:t> (Google comprend le contenu</a:t>
            </a:r>
            <a:r>
              <a:rPr lang="fr-FR" sz="2000" dirty="0" smtClean="0"/>
              <a:t>)</a:t>
            </a:r>
          </a:p>
          <a:p>
            <a:pPr lvl="1" algn="just">
              <a:lnSpc>
                <a:spcPct val="150000"/>
              </a:lnSpc>
            </a:pPr>
            <a:r>
              <a:rPr lang="fr-FR" sz="2000" dirty="0"/>
              <a:t>Meilleur partage sur réseaux sociaux (prévisualisations complètes</a:t>
            </a:r>
            <a:r>
              <a:rPr lang="fr-FR" sz="2000" dirty="0" smtClean="0"/>
              <a:t>)</a:t>
            </a:r>
          </a:p>
          <a:p>
            <a:pPr algn="just">
              <a:lnSpc>
                <a:spcPct val="150000"/>
              </a:lnSpc>
            </a:pPr>
            <a:r>
              <a:rPr lang="fr-FR" sz="2400" dirty="0"/>
              <a:t>Inconvénients </a:t>
            </a:r>
            <a:r>
              <a:rPr lang="fr-FR" sz="2400" dirty="0" smtClean="0"/>
              <a:t>:</a:t>
            </a:r>
          </a:p>
          <a:p>
            <a:pPr lvl="1" algn="just">
              <a:lnSpc>
                <a:spcPct val="150000"/>
              </a:lnSpc>
            </a:pPr>
            <a:r>
              <a:rPr lang="fr-FR" sz="2000" dirty="0"/>
              <a:t>Il faut un </a:t>
            </a:r>
            <a:r>
              <a:rPr lang="fr-FR" sz="2000" b="1" dirty="0"/>
              <a:t>serveur Node.js</a:t>
            </a:r>
            <a:r>
              <a:rPr lang="fr-FR" sz="2000" dirty="0"/>
              <a:t> pour exécuter </a:t>
            </a:r>
            <a:r>
              <a:rPr lang="fr-FR" sz="2000" dirty="0" err="1"/>
              <a:t>Angular</a:t>
            </a:r>
            <a:r>
              <a:rPr lang="fr-FR" sz="2000" dirty="0"/>
              <a:t> côté </a:t>
            </a:r>
            <a:r>
              <a:rPr lang="fr-FR" sz="2000" dirty="0" smtClean="0"/>
              <a:t>serveur</a:t>
            </a:r>
          </a:p>
          <a:p>
            <a:pPr lvl="1" algn="just">
              <a:lnSpc>
                <a:spcPct val="150000"/>
              </a:lnSpc>
            </a:pPr>
            <a:r>
              <a:rPr lang="fr-FR" sz="2000" dirty="0"/>
              <a:t>Un peu plus complexe à déployer</a:t>
            </a:r>
          </a:p>
          <a:p>
            <a:pPr lvl="1" algn="just">
              <a:lnSpc>
                <a:spcPct val="150000"/>
              </a:lnSpc>
            </a:pPr>
            <a:endParaRPr lang="fr-FR" sz="2000" dirty="0" smtClean="0"/>
          </a:p>
          <a:p>
            <a:pPr lvl="1" algn="just">
              <a:lnSpc>
                <a:spcPct val="150000"/>
              </a:lnSpc>
            </a:pPr>
            <a:endParaRPr lang="fr-FR" sz="2000" dirty="0"/>
          </a:p>
        </p:txBody>
      </p:sp>
    </p:spTree>
    <p:extLst>
      <p:ext uri="{BB962C8B-B14F-4D97-AF65-F5344CB8AC3E}">
        <p14:creationId xmlns:p14="http://schemas.microsoft.com/office/powerpoint/2010/main" val="315946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69848" y="484632"/>
            <a:ext cx="10058400" cy="892105"/>
          </a:xfrm>
        </p:spPr>
        <p:txBody>
          <a:bodyPr>
            <a:normAutofit/>
          </a:bodyPr>
          <a:lstStyle/>
          <a:p>
            <a:pPr algn="ctr"/>
            <a:r>
              <a:rPr lang="fr-FR" sz="3200" dirty="0"/>
              <a:t>SSG / </a:t>
            </a:r>
            <a:r>
              <a:rPr lang="fr-FR" sz="3200" dirty="0" err="1"/>
              <a:t>Prerendering</a:t>
            </a:r>
            <a:r>
              <a:rPr lang="fr-FR" sz="3200" dirty="0"/>
              <a:t> (</a:t>
            </a:r>
            <a:r>
              <a:rPr lang="fr-FR" sz="3200" dirty="0" err="1"/>
              <a:t>Static</a:t>
            </a:r>
            <a:r>
              <a:rPr lang="fr-FR" sz="3200" dirty="0"/>
              <a:t> Site </a:t>
            </a:r>
            <a:r>
              <a:rPr lang="fr-FR" sz="3200" dirty="0" err="1"/>
              <a:t>Generation</a:t>
            </a:r>
            <a:r>
              <a:rPr lang="fr-FR" sz="3200" dirty="0"/>
              <a:t>)</a:t>
            </a:r>
          </a:p>
        </p:txBody>
      </p:sp>
      <p:sp>
        <p:nvSpPr>
          <p:cNvPr id="3" name="Espace réservé du contenu 2"/>
          <p:cNvSpPr>
            <a:spLocks noGrp="1"/>
          </p:cNvSpPr>
          <p:nvPr>
            <p:ph idx="1"/>
          </p:nvPr>
        </p:nvSpPr>
        <p:spPr>
          <a:xfrm>
            <a:off x="1069848" y="1376737"/>
            <a:ext cx="10058400" cy="4672173"/>
          </a:xfrm>
        </p:spPr>
        <p:txBody>
          <a:bodyPr>
            <a:noAutofit/>
          </a:bodyPr>
          <a:lstStyle/>
          <a:p>
            <a:pPr algn="just">
              <a:lnSpc>
                <a:spcPct val="150000"/>
              </a:lnSpc>
            </a:pPr>
            <a:r>
              <a:rPr lang="fr-FR" sz="2400" dirty="0" err="1"/>
              <a:t>Angular</a:t>
            </a:r>
            <a:r>
              <a:rPr lang="fr-FR" sz="2400" dirty="0"/>
              <a:t> génère </a:t>
            </a:r>
            <a:r>
              <a:rPr lang="fr-FR" sz="2400" b="1" dirty="0"/>
              <a:t>des pages HTML statiques à l’avance</a:t>
            </a:r>
            <a:r>
              <a:rPr lang="fr-FR" sz="2400" dirty="0"/>
              <a:t>, lors du </a:t>
            </a:r>
            <a:r>
              <a:rPr lang="fr-FR" sz="2400" dirty="0" err="1"/>
              <a:t>build</a:t>
            </a:r>
            <a:r>
              <a:rPr lang="fr-FR" sz="2400" dirty="0" smtClean="0"/>
              <a:t>.</a:t>
            </a:r>
          </a:p>
          <a:p>
            <a:pPr algn="just">
              <a:lnSpc>
                <a:spcPct val="150000"/>
              </a:lnSpc>
            </a:pPr>
            <a:r>
              <a:rPr lang="fr-FR" sz="2400" dirty="0"/>
              <a:t>Idéal pour les </a:t>
            </a:r>
            <a:r>
              <a:rPr lang="fr-FR" sz="2400" b="1" dirty="0"/>
              <a:t>sites vitrine</a:t>
            </a:r>
            <a:r>
              <a:rPr lang="fr-FR" sz="2400" dirty="0"/>
              <a:t>, documentation, portfolio</a:t>
            </a:r>
            <a:r>
              <a:rPr lang="fr-FR" sz="2400" dirty="0" smtClean="0"/>
              <a:t>…</a:t>
            </a:r>
          </a:p>
          <a:p>
            <a:pPr algn="just">
              <a:lnSpc>
                <a:spcPct val="150000"/>
              </a:lnSpc>
            </a:pPr>
            <a:r>
              <a:rPr lang="fr-FR" sz="2400" dirty="0"/>
              <a:t>Avantages </a:t>
            </a:r>
            <a:r>
              <a:rPr lang="fr-FR" sz="2400" dirty="0" smtClean="0"/>
              <a:t>:</a:t>
            </a:r>
          </a:p>
          <a:p>
            <a:pPr lvl="1" algn="just">
              <a:lnSpc>
                <a:spcPct val="150000"/>
              </a:lnSpc>
            </a:pPr>
            <a:r>
              <a:rPr lang="fr-FR" sz="2000" dirty="0"/>
              <a:t>Super rapide (fichiers statiques</a:t>
            </a:r>
            <a:r>
              <a:rPr lang="fr-FR" sz="2000" dirty="0" smtClean="0"/>
              <a:t>)</a:t>
            </a:r>
          </a:p>
          <a:p>
            <a:pPr lvl="1" algn="just">
              <a:lnSpc>
                <a:spcPct val="150000"/>
              </a:lnSpc>
            </a:pPr>
            <a:r>
              <a:rPr lang="fr-FR" sz="2000" dirty="0"/>
              <a:t>Pas besoin de serveur </a:t>
            </a:r>
            <a:r>
              <a:rPr lang="fr-FR" sz="2000" dirty="0" smtClean="0"/>
              <a:t>Node.js</a:t>
            </a:r>
          </a:p>
          <a:p>
            <a:pPr lvl="1" algn="just">
              <a:lnSpc>
                <a:spcPct val="150000"/>
              </a:lnSpc>
            </a:pPr>
            <a:r>
              <a:rPr lang="fr-FR" sz="2000" dirty="0"/>
              <a:t>Très bon </a:t>
            </a:r>
            <a:r>
              <a:rPr lang="fr-FR" sz="2000" dirty="0" smtClean="0"/>
              <a:t>SEO</a:t>
            </a:r>
          </a:p>
          <a:p>
            <a:pPr algn="just">
              <a:lnSpc>
                <a:spcPct val="150000"/>
              </a:lnSpc>
            </a:pPr>
            <a:r>
              <a:rPr lang="fr-FR" sz="2400" dirty="0"/>
              <a:t>Inconvénients </a:t>
            </a:r>
            <a:r>
              <a:rPr lang="fr-FR" sz="2400" dirty="0" smtClean="0"/>
              <a:t>:</a:t>
            </a:r>
          </a:p>
          <a:p>
            <a:pPr lvl="1" algn="just">
              <a:lnSpc>
                <a:spcPct val="150000"/>
              </a:lnSpc>
            </a:pPr>
            <a:r>
              <a:rPr lang="fr-FR" sz="2000" dirty="0"/>
              <a:t>Moins adapté si ton contenu change souvent en temps réel (back-office, </a:t>
            </a:r>
            <a:r>
              <a:rPr lang="fr-FR" sz="2000" dirty="0" err="1"/>
              <a:t>dashboards</a:t>
            </a:r>
            <a:r>
              <a:rPr lang="fr-FR" sz="2000" dirty="0"/>
              <a:t>…)</a:t>
            </a:r>
          </a:p>
        </p:txBody>
      </p:sp>
    </p:spTree>
    <p:extLst>
      <p:ext uri="{BB962C8B-B14F-4D97-AF65-F5344CB8AC3E}">
        <p14:creationId xmlns:p14="http://schemas.microsoft.com/office/powerpoint/2010/main" val="574815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a:t>Comment choisir ?</a:t>
            </a:r>
          </a:p>
        </p:txBody>
      </p:sp>
      <p:pic>
        <p:nvPicPr>
          <p:cNvPr id="4" name="Espace réservé du contenu 3"/>
          <p:cNvPicPr>
            <a:picLocks noGrp="1" noChangeAspect="1"/>
          </p:cNvPicPr>
          <p:nvPr>
            <p:ph idx="1"/>
          </p:nvPr>
        </p:nvPicPr>
        <p:blipFill>
          <a:blip r:embed="rId2"/>
          <a:stretch>
            <a:fillRect/>
          </a:stretch>
        </p:blipFill>
        <p:spPr>
          <a:xfrm>
            <a:off x="1069848" y="2188396"/>
            <a:ext cx="10058401" cy="37911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3475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26902" y="97653"/>
            <a:ext cx="8911687" cy="919579"/>
          </a:xfrm>
        </p:spPr>
        <p:txBody>
          <a:bodyPr>
            <a:normAutofit fontScale="90000"/>
          </a:bodyPr>
          <a:lstStyle/>
          <a:p>
            <a:pPr algn="ctr"/>
            <a:r>
              <a:rPr lang="fr-FR" b="1" dirty="0" smtClean="0"/>
              <a:t>Structure d’un Projet Angular</a:t>
            </a:r>
            <a:endParaRPr lang="fr-FR" b="1" dirty="0"/>
          </a:p>
        </p:txBody>
      </p:sp>
      <p:pic>
        <p:nvPicPr>
          <p:cNvPr id="4" name="Image 3"/>
          <p:cNvPicPr>
            <a:picLocks noChangeAspect="1"/>
          </p:cNvPicPr>
          <p:nvPr/>
        </p:nvPicPr>
        <p:blipFill>
          <a:blip r:embed="rId2"/>
          <a:stretch>
            <a:fillRect/>
          </a:stretch>
        </p:blipFill>
        <p:spPr>
          <a:xfrm>
            <a:off x="1026902" y="1017232"/>
            <a:ext cx="8996902" cy="55840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5398526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Processus d’</a:t>
            </a:r>
            <a:r>
              <a:rPr lang="fr-FR" dirty="0"/>
              <a:t>e</a:t>
            </a:r>
            <a:r>
              <a:rPr lang="fr-FR" dirty="0" smtClean="0"/>
              <a:t>xécution</a:t>
            </a:r>
            <a:endParaRPr lang="fr-FR" dirty="0"/>
          </a:p>
        </p:txBody>
      </p:sp>
      <p:pic>
        <p:nvPicPr>
          <p:cNvPr id="4" name="Image 3"/>
          <p:cNvPicPr>
            <a:picLocks noChangeAspect="1"/>
          </p:cNvPicPr>
          <p:nvPr/>
        </p:nvPicPr>
        <p:blipFill>
          <a:blip r:embed="rId2"/>
          <a:stretch>
            <a:fillRect/>
          </a:stretch>
        </p:blipFill>
        <p:spPr>
          <a:xfrm>
            <a:off x="4055935" y="1923711"/>
            <a:ext cx="4086225" cy="4486275"/>
          </a:xfrm>
          <a:prstGeom prst="rect">
            <a:avLst/>
          </a:prstGeom>
        </p:spPr>
      </p:pic>
    </p:spTree>
    <p:extLst>
      <p:ext uri="{BB962C8B-B14F-4D97-AF65-F5344CB8AC3E}">
        <p14:creationId xmlns:p14="http://schemas.microsoft.com/office/powerpoint/2010/main" val="356199507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p:txBody>
          <a:bodyPr/>
          <a:lstStyle/>
          <a:p>
            <a:r>
              <a:rPr lang="fr-FR" sz="4000" dirty="0" smtClean="0"/>
              <a:t>Partie 2: </a:t>
            </a:r>
            <a:r>
              <a:rPr lang="fr-FR" sz="4000" dirty="0" err="1"/>
              <a:t>TypeScript</a:t>
            </a:r>
            <a:endParaRPr lang="fr-FR" sz="4000" dirty="0"/>
          </a:p>
        </p:txBody>
      </p:sp>
      <p:sp>
        <p:nvSpPr>
          <p:cNvPr id="5" name="Sous-titre 4"/>
          <p:cNvSpPr>
            <a:spLocks noGrp="1"/>
          </p:cNvSpPr>
          <p:nvPr>
            <p:ph type="subTitle" idx="1"/>
          </p:nvPr>
        </p:nvSpPr>
        <p:spPr/>
        <p:txBody>
          <a:bodyPr/>
          <a:lstStyle/>
          <a:p>
            <a:r>
              <a:rPr lang="fr-FR" sz="2400" dirty="0"/>
              <a:t>Principes de base</a:t>
            </a:r>
            <a:endParaRPr lang="fr-FR" dirty="0"/>
          </a:p>
        </p:txBody>
      </p:sp>
    </p:spTree>
    <p:extLst>
      <p:ext uri="{BB962C8B-B14F-4D97-AF65-F5344CB8AC3E}">
        <p14:creationId xmlns:p14="http://schemas.microsoft.com/office/powerpoint/2010/main" val="537473139"/>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err="1"/>
              <a:t>TypeScript</a:t>
            </a:r>
            <a:endParaRPr lang="fr-FR" dirty="0"/>
          </a:p>
        </p:txBody>
      </p:sp>
      <p:sp>
        <p:nvSpPr>
          <p:cNvPr id="3" name="Espace réservé du contenu 2"/>
          <p:cNvSpPr>
            <a:spLocks noGrp="1"/>
          </p:cNvSpPr>
          <p:nvPr>
            <p:ph idx="1"/>
          </p:nvPr>
        </p:nvSpPr>
        <p:spPr/>
        <p:txBody>
          <a:bodyPr>
            <a:normAutofit/>
          </a:bodyPr>
          <a:lstStyle/>
          <a:p>
            <a:pPr algn="just">
              <a:lnSpc>
                <a:spcPct val="200000"/>
              </a:lnSpc>
            </a:pPr>
            <a:r>
              <a:rPr lang="fr-FR" sz="2800" dirty="0"/>
              <a:t>Comprendre la syntaxe </a:t>
            </a:r>
            <a:r>
              <a:rPr lang="fr-FR" sz="2800" b="1" dirty="0" err="1" smtClean="0"/>
              <a:t>TypeScript</a:t>
            </a:r>
            <a:endParaRPr lang="fr-FR" sz="2800" b="1" dirty="0" smtClean="0"/>
          </a:p>
          <a:p>
            <a:pPr algn="just">
              <a:lnSpc>
                <a:spcPct val="200000"/>
              </a:lnSpc>
            </a:pPr>
            <a:r>
              <a:rPr lang="fr-FR" sz="2800" dirty="0"/>
              <a:t>Définir les variables, les tableaux, les interfaces et les génériques</a:t>
            </a:r>
          </a:p>
          <a:p>
            <a:pPr algn="just">
              <a:lnSpc>
                <a:spcPct val="200000"/>
              </a:lnSpc>
            </a:pPr>
            <a:r>
              <a:rPr lang="fr-FR" sz="2800" dirty="0"/>
              <a:t>Taper dans les fonctions</a:t>
            </a:r>
          </a:p>
        </p:txBody>
      </p:sp>
    </p:spTree>
    <p:extLst>
      <p:ext uri="{BB962C8B-B14F-4D97-AF65-F5344CB8AC3E}">
        <p14:creationId xmlns:p14="http://schemas.microsoft.com/office/powerpoint/2010/main" val="190342879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69848" y="484633"/>
            <a:ext cx="10058400" cy="760844"/>
          </a:xfrm>
        </p:spPr>
        <p:txBody>
          <a:bodyPr/>
          <a:lstStyle/>
          <a:p>
            <a:pPr algn="ctr"/>
            <a:r>
              <a:rPr lang="fr-FR" b="1" dirty="0" err="1" smtClean="0"/>
              <a:t>TypeScript</a:t>
            </a:r>
            <a:r>
              <a:rPr lang="fr-FR" dirty="0" smtClean="0"/>
              <a:t> – Introduction-</a:t>
            </a:r>
            <a:endParaRPr lang="fr-FR" dirty="0"/>
          </a:p>
        </p:txBody>
      </p:sp>
      <p:sp>
        <p:nvSpPr>
          <p:cNvPr id="3" name="Espace réservé du contenu 2"/>
          <p:cNvSpPr>
            <a:spLocks noGrp="1"/>
          </p:cNvSpPr>
          <p:nvPr>
            <p:ph idx="1"/>
          </p:nvPr>
        </p:nvSpPr>
        <p:spPr>
          <a:xfrm>
            <a:off x="756745" y="1245477"/>
            <a:ext cx="10371503" cy="4926723"/>
          </a:xfrm>
        </p:spPr>
        <p:txBody>
          <a:bodyPr>
            <a:noAutofit/>
          </a:bodyPr>
          <a:lstStyle/>
          <a:p>
            <a:pPr algn="just">
              <a:lnSpc>
                <a:spcPct val="150000"/>
              </a:lnSpc>
              <a:buFont typeface="Wingdings" panose="05000000000000000000" pitchFamily="2" charset="2"/>
              <a:buChar char="Ø"/>
            </a:pPr>
            <a:r>
              <a:rPr lang="fr-FR" sz="2400" b="1" dirty="0" err="1"/>
              <a:t>TypeScript</a:t>
            </a:r>
            <a:r>
              <a:rPr lang="fr-FR" sz="2400" dirty="0"/>
              <a:t> est un langage de programmation développé par </a:t>
            </a:r>
            <a:r>
              <a:rPr lang="fr-FR" sz="2400" b="1" dirty="0"/>
              <a:t>Microsoft</a:t>
            </a:r>
            <a:r>
              <a:rPr lang="fr-FR" sz="2400" dirty="0"/>
              <a:t> en 2012. Son ambition principale est d’améliorer la productivité de développement d’applications complexes.</a:t>
            </a:r>
          </a:p>
          <a:p>
            <a:pPr algn="just">
              <a:lnSpc>
                <a:spcPct val="150000"/>
              </a:lnSpc>
              <a:buFont typeface="Wingdings" panose="05000000000000000000" pitchFamily="2" charset="2"/>
              <a:buChar char="Ø"/>
            </a:pPr>
            <a:r>
              <a:rPr lang="fr-FR" sz="2400" dirty="0"/>
              <a:t>C’est un </a:t>
            </a:r>
            <a:r>
              <a:rPr lang="fr-FR" sz="2400" b="1" dirty="0"/>
              <a:t>langage open source</a:t>
            </a:r>
            <a:r>
              <a:rPr lang="fr-FR" sz="2400" dirty="0"/>
              <a:t>, développé comme un sur-ensemble de </a:t>
            </a:r>
            <a:r>
              <a:rPr lang="fr-FR" sz="2400" b="1" dirty="0" err="1"/>
              <a:t>Javascript</a:t>
            </a:r>
            <a:r>
              <a:rPr lang="fr-FR" sz="2400" dirty="0"/>
              <a:t>. </a:t>
            </a:r>
            <a:r>
              <a:rPr lang="fr-FR" sz="2400" dirty="0" smtClean="0"/>
              <a:t>Tout </a:t>
            </a:r>
            <a:r>
              <a:rPr lang="fr-FR" sz="2400" dirty="0"/>
              <a:t>code valide en </a:t>
            </a:r>
            <a:r>
              <a:rPr lang="fr-FR" sz="2400" b="1" dirty="0" err="1"/>
              <a:t>Javascript</a:t>
            </a:r>
            <a:r>
              <a:rPr lang="fr-FR" sz="2400" dirty="0"/>
              <a:t> l’est également en </a:t>
            </a:r>
            <a:r>
              <a:rPr lang="fr-FR" sz="2400" b="1" dirty="0" err="1"/>
              <a:t>TypeScript</a:t>
            </a:r>
            <a:r>
              <a:rPr lang="fr-FR" sz="2400" dirty="0" smtClean="0"/>
              <a:t>.</a:t>
            </a:r>
          </a:p>
          <a:p>
            <a:pPr algn="just">
              <a:lnSpc>
                <a:spcPct val="150000"/>
              </a:lnSpc>
              <a:buFont typeface="Wingdings" panose="05000000000000000000" pitchFamily="2" charset="2"/>
              <a:buChar char="Ø"/>
            </a:pPr>
            <a:r>
              <a:rPr lang="fr-FR" sz="2400" dirty="0"/>
              <a:t>Cependant, le langage introduit des </a:t>
            </a:r>
            <a:r>
              <a:rPr lang="fr-FR" sz="2400" b="1" dirty="0"/>
              <a:t>fonctionnalités optionnelles</a:t>
            </a:r>
            <a:r>
              <a:rPr lang="fr-FR" sz="2400" dirty="0"/>
              <a:t> comme le typage ou la programmation orientée objet. </a:t>
            </a:r>
          </a:p>
          <a:p>
            <a:pPr>
              <a:lnSpc>
                <a:spcPct val="150000"/>
              </a:lnSpc>
              <a:buFont typeface="Wingdings" panose="05000000000000000000" pitchFamily="2" charset="2"/>
              <a:buChar char="ü"/>
            </a:pPr>
            <a:endParaRPr lang="fr-FR" sz="2400" dirty="0"/>
          </a:p>
        </p:txBody>
      </p:sp>
    </p:spTree>
    <p:extLst>
      <p:ext uri="{BB962C8B-B14F-4D97-AF65-F5344CB8AC3E}">
        <p14:creationId xmlns:p14="http://schemas.microsoft.com/office/powerpoint/2010/main" val="2442810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13149" y="139124"/>
            <a:ext cx="10364451" cy="748644"/>
          </a:xfrm>
        </p:spPr>
        <p:txBody>
          <a:bodyPr>
            <a:normAutofit fontScale="90000"/>
          </a:bodyPr>
          <a:lstStyle/>
          <a:p>
            <a:pPr algn="ctr"/>
            <a:r>
              <a:rPr lang="fr-FR" b="1" dirty="0"/>
              <a:t>Angular avec Type Script</a:t>
            </a:r>
          </a:p>
        </p:txBody>
      </p:sp>
      <p:sp>
        <p:nvSpPr>
          <p:cNvPr id="3" name="Espace réservé du contenu 2"/>
          <p:cNvSpPr>
            <a:spLocks noGrp="1"/>
          </p:cNvSpPr>
          <p:nvPr>
            <p:ph idx="1"/>
          </p:nvPr>
        </p:nvSpPr>
        <p:spPr>
          <a:xfrm>
            <a:off x="2592280" y="887768"/>
            <a:ext cx="8685320" cy="3424107"/>
          </a:xfrm>
        </p:spPr>
        <p:txBody>
          <a:bodyPr/>
          <a:lstStyle/>
          <a:p>
            <a:pPr algn="just">
              <a:lnSpc>
                <a:spcPct val="200000"/>
              </a:lnSpc>
              <a:buFont typeface="Wingdings" panose="05000000000000000000" pitchFamily="2" charset="2"/>
              <a:buChar char="Ø"/>
            </a:pPr>
            <a:r>
              <a:rPr lang="fr-FR" dirty="0" smtClean="0"/>
              <a:t>Pour développer une application </a:t>
            </a:r>
            <a:r>
              <a:rPr lang="fr-FR" b="1" dirty="0" smtClean="0"/>
              <a:t>Angular</a:t>
            </a:r>
            <a:r>
              <a:rPr lang="fr-FR" dirty="0" smtClean="0"/>
              <a:t> il est recommandé d’utiliser </a:t>
            </a:r>
            <a:r>
              <a:rPr lang="fr-FR" b="1" dirty="0" err="1" smtClean="0"/>
              <a:t>TypeScript</a:t>
            </a:r>
            <a:r>
              <a:rPr lang="fr-FR" dirty="0" smtClean="0"/>
              <a:t> qui sera compilé et traduit en JavaScript.</a:t>
            </a:r>
          </a:p>
          <a:p>
            <a:pPr algn="just">
              <a:lnSpc>
                <a:spcPct val="200000"/>
              </a:lnSpc>
              <a:buFont typeface="Wingdings" panose="05000000000000000000" pitchFamily="2" charset="2"/>
              <a:buChar char="Ø"/>
            </a:pPr>
            <a:r>
              <a:rPr lang="fr-FR" b="1" dirty="0" err="1" smtClean="0"/>
              <a:t>TypeScript</a:t>
            </a:r>
            <a:r>
              <a:rPr lang="fr-FR" dirty="0" smtClean="0"/>
              <a:t> est un langage de script structuré et orienté objet qui permet de simplifier le développement d’application </a:t>
            </a:r>
            <a:r>
              <a:rPr lang="fr-FR" b="1" dirty="0" smtClean="0"/>
              <a:t>JavaScript</a:t>
            </a:r>
            <a:r>
              <a:rPr lang="fr-FR" dirty="0" smtClean="0"/>
              <a:t>.</a:t>
            </a:r>
          </a:p>
          <a:p>
            <a:pPr marL="0" indent="0" algn="just">
              <a:lnSpc>
                <a:spcPct val="200000"/>
              </a:lnSpc>
              <a:buNone/>
            </a:pPr>
            <a:endParaRPr lang="fr-FR" dirty="0"/>
          </a:p>
        </p:txBody>
      </p:sp>
      <p:pic>
        <p:nvPicPr>
          <p:cNvPr id="4" name="Image 3"/>
          <p:cNvPicPr>
            <a:picLocks noChangeAspect="1"/>
          </p:cNvPicPr>
          <p:nvPr/>
        </p:nvPicPr>
        <p:blipFill>
          <a:blip r:embed="rId2"/>
          <a:stretch>
            <a:fillRect/>
          </a:stretch>
        </p:blipFill>
        <p:spPr>
          <a:xfrm>
            <a:off x="3399662" y="3910860"/>
            <a:ext cx="5047843" cy="22993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5816461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b="1" dirty="0" smtClean="0"/>
              <a:t>Pour quoi le </a:t>
            </a:r>
            <a:r>
              <a:rPr lang="fr-FR" b="1" dirty="0" err="1" smtClean="0"/>
              <a:t>TypeScript</a:t>
            </a:r>
            <a:endParaRPr lang="fr-FR" b="1" dirty="0"/>
          </a:p>
        </p:txBody>
      </p:sp>
      <p:sp>
        <p:nvSpPr>
          <p:cNvPr id="3" name="Espace réservé du contenu 2"/>
          <p:cNvSpPr>
            <a:spLocks noGrp="1"/>
          </p:cNvSpPr>
          <p:nvPr>
            <p:ph idx="1"/>
          </p:nvPr>
        </p:nvSpPr>
        <p:spPr/>
        <p:txBody>
          <a:bodyPr>
            <a:normAutofit fontScale="92500" lnSpcReduction="20000"/>
          </a:bodyPr>
          <a:lstStyle/>
          <a:p>
            <a:pPr>
              <a:lnSpc>
                <a:spcPct val="200000"/>
              </a:lnSpc>
              <a:buFont typeface="Wingdings" panose="05000000000000000000" pitchFamily="2" charset="2"/>
              <a:buChar char="§"/>
            </a:pPr>
            <a:r>
              <a:rPr lang="fr-FR" dirty="0" smtClean="0"/>
              <a:t> </a:t>
            </a:r>
            <a:r>
              <a:rPr lang="fr-FR" dirty="0"/>
              <a:t>Typage statique </a:t>
            </a:r>
            <a:r>
              <a:rPr lang="fr-FR" dirty="0" smtClean="0"/>
              <a:t>optionnel</a:t>
            </a:r>
          </a:p>
          <a:p>
            <a:pPr>
              <a:lnSpc>
                <a:spcPct val="200000"/>
              </a:lnSpc>
              <a:buFont typeface="Wingdings" panose="05000000000000000000" pitchFamily="2" charset="2"/>
              <a:buChar char="§"/>
            </a:pPr>
            <a:r>
              <a:rPr lang="fr-FR" dirty="0"/>
              <a:t> </a:t>
            </a:r>
            <a:r>
              <a:rPr lang="fr-FR" dirty="0" smtClean="0"/>
              <a:t>Lisibilité</a:t>
            </a:r>
          </a:p>
          <a:p>
            <a:pPr>
              <a:lnSpc>
                <a:spcPct val="200000"/>
              </a:lnSpc>
              <a:buFont typeface="Wingdings" panose="05000000000000000000" pitchFamily="2" charset="2"/>
              <a:buChar char="§"/>
            </a:pPr>
            <a:r>
              <a:rPr lang="fr-FR" dirty="0" smtClean="0"/>
              <a:t> Prise </a:t>
            </a:r>
            <a:r>
              <a:rPr lang="fr-FR" dirty="0"/>
              <a:t>en charge </a:t>
            </a:r>
            <a:r>
              <a:rPr lang="fr-FR" dirty="0" smtClean="0"/>
              <a:t>IDE</a:t>
            </a:r>
          </a:p>
          <a:p>
            <a:pPr>
              <a:lnSpc>
                <a:spcPct val="200000"/>
              </a:lnSpc>
              <a:buFont typeface="Wingdings" panose="05000000000000000000" pitchFamily="2" charset="2"/>
              <a:buChar char="§"/>
            </a:pPr>
            <a:r>
              <a:rPr lang="fr-FR" dirty="0"/>
              <a:t> </a:t>
            </a:r>
            <a:r>
              <a:rPr lang="fr-FR" dirty="0" smtClean="0"/>
              <a:t>La </a:t>
            </a:r>
            <a:r>
              <a:rPr lang="fr-FR" dirty="0"/>
              <a:t>puissance de l'orienté </a:t>
            </a:r>
            <a:r>
              <a:rPr lang="fr-FR" dirty="0" smtClean="0"/>
              <a:t>objet.</a:t>
            </a:r>
          </a:p>
          <a:p>
            <a:pPr>
              <a:lnSpc>
                <a:spcPct val="200000"/>
              </a:lnSpc>
              <a:buFont typeface="Wingdings" panose="05000000000000000000" pitchFamily="2" charset="2"/>
              <a:buChar char="§"/>
            </a:pPr>
            <a:r>
              <a:rPr lang="fr-FR" dirty="0"/>
              <a:t> Immense communauté </a:t>
            </a:r>
            <a:r>
              <a:rPr lang="fr-FR" dirty="0" smtClean="0"/>
              <a:t>talentueuse.</a:t>
            </a:r>
          </a:p>
          <a:p>
            <a:pPr>
              <a:lnSpc>
                <a:spcPct val="200000"/>
              </a:lnSpc>
              <a:buFont typeface="Wingdings" panose="05000000000000000000" pitchFamily="2" charset="2"/>
              <a:buChar char="§"/>
            </a:pPr>
            <a:r>
              <a:rPr lang="fr-FR" dirty="0"/>
              <a:t> L</a:t>
            </a:r>
            <a:r>
              <a:rPr lang="fr-FR" dirty="0" smtClean="0"/>
              <a:t>e </a:t>
            </a:r>
            <a:r>
              <a:rPr lang="fr-FR" dirty="0"/>
              <a:t>support intégré des nouvelles version de </a:t>
            </a:r>
            <a:r>
              <a:rPr lang="fr-FR" b="1" dirty="0"/>
              <a:t>l'</a:t>
            </a:r>
            <a:r>
              <a:rPr lang="fr-FR" b="1" dirty="0" err="1"/>
              <a:t>ECMAScript</a:t>
            </a:r>
            <a:r>
              <a:rPr lang="fr-FR" dirty="0"/>
              <a:t>.</a:t>
            </a:r>
            <a:endParaRPr lang="fr-FR" dirty="0" smtClean="0"/>
          </a:p>
          <a:p>
            <a:pPr>
              <a:lnSpc>
                <a:spcPct val="200000"/>
              </a:lnSpc>
              <a:buFont typeface="Wingdings" panose="05000000000000000000" pitchFamily="2" charset="2"/>
              <a:buChar char="§"/>
            </a:pPr>
            <a:endParaRPr lang="fr-FR" dirty="0" smtClean="0"/>
          </a:p>
          <a:p>
            <a:pPr>
              <a:lnSpc>
                <a:spcPct val="200000"/>
              </a:lnSpc>
              <a:buFont typeface="Wingdings" panose="05000000000000000000" pitchFamily="2" charset="2"/>
              <a:buChar char="§"/>
            </a:pPr>
            <a:endParaRPr lang="fr-FR" dirty="0"/>
          </a:p>
        </p:txBody>
      </p:sp>
    </p:spTree>
    <p:extLst>
      <p:ext uri="{BB962C8B-B14F-4D97-AF65-F5344CB8AC3E}">
        <p14:creationId xmlns:p14="http://schemas.microsoft.com/office/powerpoint/2010/main" val="2803667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69848" y="484632"/>
            <a:ext cx="10058400" cy="666074"/>
          </a:xfrm>
        </p:spPr>
        <p:txBody>
          <a:bodyPr>
            <a:normAutofit/>
          </a:bodyPr>
          <a:lstStyle/>
          <a:p>
            <a:pPr algn="ctr"/>
            <a:r>
              <a:rPr lang="fr-FR" sz="3200" dirty="0"/>
              <a:t>Pourquoi combiner </a:t>
            </a:r>
            <a:r>
              <a:rPr lang="fr-FR" sz="3200" dirty="0" err="1"/>
              <a:t>Spring</a:t>
            </a:r>
            <a:r>
              <a:rPr lang="fr-FR" sz="3200" dirty="0"/>
              <a:t> Boot et </a:t>
            </a:r>
            <a:r>
              <a:rPr lang="fr-FR" sz="3200" dirty="0" err="1"/>
              <a:t>Angular</a:t>
            </a:r>
            <a:r>
              <a:rPr lang="fr-FR" sz="3200" dirty="0"/>
              <a:t> ?</a:t>
            </a:r>
          </a:p>
        </p:txBody>
      </p:sp>
      <p:sp>
        <p:nvSpPr>
          <p:cNvPr id="3" name="Espace réservé du contenu 2"/>
          <p:cNvSpPr>
            <a:spLocks noGrp="1"/>
          </p:cNvSpPr>
          <p:nvPr>
            <p:ph idx="1"/>
          </p:nvPr>
        </p:nvSpPr>
        <p:spPr>
          <a:xfrm>
            <a:off x="1069848" y="1356189"/>
            <a:ext cx="10058400" cy="4816011"/>
          </a:xfrm>
        </p:spPr>
        <p:txBody>
          <a:bodyPr>
            <a:normAutofit/>
          </a:bodyPr>
          <a:lstStyle/>
          <a:p>
            <a:pPr algn="just">
              <a:lnSpc>
                <a:spcPct val="150000"/>
              </a:lnSpc>
            </a:pPr>
            <a:r>
              <a:rPr lang="fr-FR" sz="2400" dirty="0"/>
              <a:t>Ensemble, ils offrent une </a:t>
            </a:r>
            <a:r>
              <a:rPr lang="fr-FR" sz="2400" b="1" dirty="0"/>
              <a:t>architecture cohérente, moderne et performante</a:t>
            </a:r>
            <a:r>
              <a:rPr lang="fr-FR" sz="2400" dirty="0"/>
              <a:t> adaptée aux besoins des applications web professionnelles.</a:t>
            </a:r>
          </a:p>
        </p:txBody>
      </p:sp>
      <p:pic>
        <p:nvPicPr>
          <p:cNvPr id="4" name="Image 3"/>
          <p:cNvPicPr>
            <a:picLocks noChangeAspect="1"/>
          </p:cNvPicPr>
          <p:nvPr/>
        </p:nvPicPr>
        <p:blipFill>
          <a:blip r:embed="rId2"/>
          <a:stretch>
            <a:fillRect/>
          </a:stretch>
        </p:blipFill>
        <p:spPr>
          <a:xfrm>
            <a:off x="1222625" y="3370329"/>
            <a:ext cx="9905623" cy="32359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6117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80">
                                          <p:stCondLst>
                                            <p:cond delay="0"/>
                                          </p:stCondLst>
                                        </p:cTn>
                                        <p:tgtEl>
                                          <p:spTgt spid="4"/>
                                        </p:tgtEl>
                                      </p:cBhvr>
                                    </p:animEffect>
                                    <p:anim calcmode="lin" valueType="num">
                                      <p:cBhvr>
                                        <p:cTn id="12"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7" dur="26">
                                          <p:stCondLst>
                                            <p:cond delay="650"/>
                                          </p:stCondLst>
                                        </p:cTn>
                                        <p:tgtEl>
                                          <p:spTgt spid="4"/>
                                        </p:tgtEl>
                                      </p:cBhvr>
                                      <p:to x="100000" y="60000"/>
                                    </p:animScale>
                                    <p:animScale>
                                      <p:cBhvr>
                                        <p:cTn id="18" dur="166" decel="50000">
                                          <p:stCondLst>
                                            <p:cond delay="676"/>
                                          </p:stCondLst>
                                        </p:cTn>
                                        <p:tgtEl>
                                          <p:spTgt spid="4"/>
                                        </p:tgtEl>
                                      </p:cBhvr>
                                      <p:to x="100000" y="100000"/>
                                    </p:animScale>
                                    <p:animScale>
                                      <p:cBhvr>
                                        <p:cTn id="19" dur="26">
                                          <p:stCondLst>
                                            <p:cond delay="1312"/>
                                          </p:stCondLst>
                                        </p:cTn>
                                        <p:tgtEl>
                                          <p:spTgt spid="4"/>
                                        </p:tgtEl>
                                      </p:cBhvr>
                                      <p:to x="100000" y="80000"/>
                                    </p:animScale>
                                    <p:animScale>
                                      <p:cBhvr>
                                        <p:cTn id="20" dur="166" decel="50000">
                                          <p:stCondLst>
                                            <p:cond delay="1338"/>
                                          </p:stCondLst>
                                        </p:cTn>
                                        <p:tgtEl>
                                          <p:spTgt spid="4"/>
                                        </p:tgtEl>
                                      </p:cBhvr>
                                      <p:to x="100000" y="100000"/>
                                    </p:animScale>
                                    <p:animScale>
                                      <p:cBhvr>
                                        <p:cTn id="21" dur="26">
                                          <p:stCondLst>
                                            <p:cond delay="1642"/>
                                          </p:stCondLst>
                                        </p:cTn>
                                        <p:tgtEl>
                                          <p:spTgt spid="4"/>
                                        </p:tgtEl>
                                      </p:cBhvr>
                                      <p:to x="100000" y="90000"/>
                                    </p:animScale>
                                    <p:animScale>
                                      <p:cBhvr>
                                        <p:cTn id="22" dur="166" decel="50000">
                                          <p:stCondLst>
                                            <p:cond delay="1668"/>
                                          </p:stCondLst>
                                        </p:cTn>
                                        <p:tgtEl>
                                          <p:spTgt spid="4"/>
                                        </p:tgtEl>
                                      </p:cBhvr>
                                      <p:to x="100000" y="100000"/>
                                    </p:animScale>
                                    <p:animScale>
                                      <p:cBhvr>
                                        <p:cTn id="23" dur="26">
                                          <p:stCondLst>
                                            <p:cond delay="1808"/>
                                          </p:stCondLst>
                                        </p:cTn>
                                        <p:tgtEl>
                                          <p:spTgt spid="4"/>
                                        </p:tgtEl>
                                      </p:cBhvr>
                                      <p:to x="100000" y="95000"/>
                                    </p:animScale>
                                    <p:animScale>
                                      <p:cBhvr>
                                        <p:cTn id="24"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chor="ctr">
            <a:normAutofit/>
          </a:bodyPr>
          <a:lstStyle/>
          <a:p>
            <a:pPr algn="ctr"/>
            <a:r>
              <a:rPr lang="fr-FR" sz="4000" b="1" dirty="0" smtClean="0"/>
              <a:t>Nouvelles fonctionnalités avec </a:t>
            </a:r>
            <a:r>
              <a:rPr lang="fr-FR" sz="4000" b="1" dirty="0"/>
              <a:t>ES6</a:t>
            </a:r>
          </a:p>
        </p:txBody>
      </p:sp>
      <p:sp>
        <p:nvSpPr>
          <p:cNvPr id="3" name="Espace réservé du contenu 2"/>
          <p:cNvSpPr>
            <a:spLocks noGrp="1"/>
          </p:cNvSpPr>
          <p:nvPr>
            <p:ph idx="1"/>
          </p:nvPr>
        </p:nvSpPr>
        <p:spPr/>
        <p:txBody>
          <a:bodyPr>
            <a:noAutofit/>
          </a:bodyPr>
          <a:lstStyle/>
          <a:p>
            <a:pPr marL="457200" indent="-457200">
              <a:buFont typeface="+mj-lt"/>
              <a:buAutoNum type="arabicPeriod"/>
            </a:pPr>
            <a:r>
              <a:rPr lang="fr-FR" sz="2800" b="1" dirty="0" smtClean="0"/>
              <a:t>Déclaration </a:t>
            </a:r>
            <a:r>
              <a:rPr lang="fr-FR" sz="2800" b="1" dirty="0"/>
              <a:t>des variables (let, </a:t>
            </a:r>
            <a:r>
              <a:rPr lang="fr-FR" sz="2800" b="1" dirty="0" err="1"/>
              <a:t>const</a:t>
            </a:r>
            <a:r>
              <a:rPr lang="fr-FR" sz="2800" b="1" dirty="0" smtClean="0"/>
              <a:t>)</a:t>
            </a:r>
          </a:p>
          <a:p>
            <a:pPr marL="457200" indent="-457200">
              <a:buFont typeface="+mj-lt"/>
              <a:buAutoNum type="arabicPeriod"/>
            </a:pPr>
            <a:r>
              <a:rPr lang="fr-FR" sz="2800" b="1" dirty="0" smtClean="0"/>
              <a:t>Fonctions fléchées</a:t>
            </a:r>
          </a:p>
          <a:p>
            <a:pPr marL="457200" indent="-457200">
              <a:buFont typeface="+mj-lt"/>
              <a:buAutoNum type="arabicPeriod"/>
            </a:pPr>
            <a:r>
              <a:rPr lang="fr-FR" sz="2800" b="1" dirty="0" smtClean="0"/>
              <a:t>Template </a:t>
            </a:r>
            <a:r>
              <a:rPr lang="fr-FR" sz="2800" b="1" dirty="0" err="1" smtClean="0"/>
              <a:t>literals</a:t>
            </a:r>
            <a:endParaRPr lang="fr-FR" sz="2800" b="1" dirty="0" smtClean="0"/>
          </a:p>
          <a:p>
            <a:pPr marL="457200" indent="-457200">
              <a:buFont typeface="+mj-lt"/>
              <a:buAutoNum type="arabicPeriod"/>
            </a:pPr>
            <a:r>
              <a:rPr lang="fr-FR" sz="2800" b="1" dirty="0" err="1" smtClean="0"/>
              <a:t>Destructuration</a:t>
            </a:r>
            <a:r>
              <a:rPr lang="fr-FR" sz="2800" b="1" dirty="0" smtClean="0"/>
              <a:t> </a:t>
            </a:r>
            <a:r>
              <a:rPr lang="fr-FR" sz="2800" b="1" dirty="0"/>
              <a:t>des objets et </a:t>
            </a:r>
            <a:r>
              <a:rPr lang="fr-FR" sz="2800" b="1" dirty="0" smtClean="0"/>
              <a:t>tableaux</a:t>
            </a:r>
          </a:p>
          <a:p>
            <a:pPr marL="457200" indent="-457200">
              <a:buFont typeface="+mj-lt"/>
              <a:buAutoNum type="arabicPeriod"/>
            </a:pPr>
            <a:r>
              <a:rPr lang="fr-FR" sz="2800" b="1" dirty="0" smtClean="0"/>
              <a:t>Les </a:t>
            </a:r>
            <a:r>
              <a:rPr lang="fr-FR" sz="2800" b="1" dirty="0"/>
              <a:t>modules ES6 (import/export</a:t>
            </a:r>
            <a:r>
              <a:rPr lang="fr-FR" sz="2800" b="1" dirty="0" smtClean="0"/>
              <a:t>)</a:t>
            </a:r>
          </a:p>
          <a:p>
            <a:pPr marL="457200" indent="-457200">
              <a:buFont typeface="+mj-lt"/>
              <a:buAutoNum type="arabicPeriod"/>
            </a:pPr>
            <a:r>
              <a:rPr lang="fr-FR" sz="2800" b="1" dirty="0" smtClean="0"/>
              <a:t>Les </a:t>
            </a:r>
            <a:r>
              <a:rPr lang="fr-FR" sz="2800" b="1" dirty="0"/>
              <a:t>promesses et </a:t>
            </a:r>
            <a:r>
              <a:rPr lang="fr-FR" sz="2800" b="1" dirty="0" err="1" smtClean="0"/>
              <a:t>async</a:t>
            </a:r>
            <a:r>
              <a:rPr lang="fr-FR" sz="2800" b="1" dirty="0" smtClean="0"/>
              <a:t>/</a:t>
            </a:r>
            <a:r>
              <a:rPr lang="fr-FR" sz="2800" b="1" dirty="0" err="1" smtClean="0"/>
              <a:t>await</a:t>
            </a:r>
            <a:endParaRPr lang="fr-FR" sz="2800" b="1" dirty="0" smtClean="0"/>
          </a:p>
          <a:p>
            <a:pPr marL="457200" indent="-457200">
              <a:buFont typeface="+mj-lt"/>
              <a:buAutoNum type="arabicPeriod"/>
            </a:pPr>
            <a:r>
              <a:rPr lang="fr-FR" sz="2800" b="1" dirty="0" smtClean="0"/>
              <a:t>Les </a:t>
            </a:r>
            <a:r>
              <a:rPr lang="fr-FR" sz="2800" b="1" dirty="0"/>
              <a:t>classes en ES6</a:t>
            </a:r>
          </a:p>
        </p:txBody>
      </p:sp>
    </p:spTree>
    <p:extLst>
      <p:ext uri="{BB962C8B-B14F-4D97-AF65-F5344CB8AC3E}">
        <p14:creationId xmlns:p14="http://schemas.microsoft.com/office/powerpoint/2010/main" val="220326843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06786" y="227590"/>
            <a:ext cx="10058400" cy="603189"/>
          </a:xfrm>
        </p:spPr>
        <p:txBody>
          <a:bodyPr>
            <a:normAutofit fontScale="90000"/>
          </a:bodyPr>
          <a:lstStyle/>
          <a:p>
            <a:pPr algn="ctr"/>
            <a:r>
              <a:rPr lang="fr-FR" dirty="0" smtClean="0"/>
              <a:t>Les types</a:t>
            </a:r>
            <a:endParaRPr lang="fr-FR" dirty="0"/>
          </a:p>
        </p:txBody>
      </p:sp>
      <p:sp>
        <p:nvSpPr>
          <p:cNvPr id="3" name="Espace réservé du contenu 2"/>
          <p:cNvSpPr>
            <a:spLocks noGrp="1"/>
          </p:cNvSpPr>
          <p:nvPr>
            <p:ph idx="1"/>
          </p:nvPr>
        </p:nvSpPr>
        <p:spPr>
          <a:xfrm>
            <a:off x="756745" y="1143586"/>
            <a:ext cx="9919030" cy="3777622"/>
          </a:xfrm>
        </p:spPr>
        <p:txBody>
          <a:bodyPr/>
          <a:lstStyle/>
          <a:p>
            <a:pPr algn="just">
              <a:lnSpc>
                <a:spcPct val="200000"/>
              </a:lnSpc>
            </a:pPr>
            <a:r>
              <a:rPr lang="fr-FR" b="1" dirty="0" err="1"/>
              <a:t>TypeScript</a:t>
            </a:r>
            <a:r>
              <a:rPr lang="fr-FR" dirty="0"/>
              <a:t> prend en charge différents types de valeurs. Nous pouvons classer le type de données </a:t>
            </a:r>
            <a:r>
              <a:rPr lang="fr-FR" b="1" dirty="0" err="1"/>
              <a:t>TypeScript</a:t>
            </a:r>
            <a:r>
              <a:rPr lang="fr-FR" dirty="0"/>
              <a:t> comme suit.</a:t>
            </a:r>
          </a:p>
        </p:txBody>
      </p:sp>
      <p:pic>
        <p:nvPicPr>
          <p:cNvPr id="4" name="Image 3"/>
          <p:cNvPicPr>
            <a:picLocks noChangeAspect="1"/>
          </p:cNvPicPr>
          <p:nvPr/>
        </p:nvPicPr>
        <p:blipFill>
          <a:blip r:embed="rId2"/>
          <a:stretch>
            <a:fillRect/>
          </a:stretch>
        </p:blipFill>
        <p:spPr>
          <a:xfrm>
            <a:off x="3547241" y="2478581"/>
            <a:ext cx="7378262" cy="3953749"/>
          </a:xfrm>
          <a:prstGeom prst="rect">
            <a:avLst/>
          </a:prstGeom>
        </p:spPr>
      </p:pic>
    </p:spTree>
    <p:extLst>
      <p:ext uri="{BB962C8B-B14F-4D97-AF65-F5344CB8AC3E}">
        <p14:creationId xmlns:p14="http://schemas.microsoft.com/office/powerpoint/2010/main" val="386988955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ctr"/>
            <a:r>
              <a:rPr lang="fr-FR" sz="4000" dirty="0"/>
              <a:t>Comprendre la syntaxe </a:t>
            </a:r>
            <a:r>
              <a:rPr lang="fr-FR" sz="4000" dirty="0" err="1"/>
              <a:t>TypeScript</a:t>
            </a:r>
            <a:endParaRPr lang="fr-FR" sz="4000" dirty="0"/>
          </a:p>
        </p:txBody>
      </p:sp>
      <p:sp>
        <p:nvSpPr>
          <p:cNvPr id="3" name="Espace réservé du contenu 2"/>
          <p:cNvSpPr>
            <a:spLocks noGrp="1"/>
          </p:cNvSpPr>
          <p:nvPr>
            <p:ph idx="1"/>
          </p:nvPr>
        </p:nvSpPr>
        <p:spPr/>
        <p:txBody>
          <a:bodyPr>
            <a:normAutofit/>
          </a:bodyPr>
          <a:lstStyle/>
          <a:p>
            <a:pPr algn="just">
              <a:lnSpc>
                <a:spcPct val="150000"/>
              </a:lnSpc>
            </a:pPr>
            <a:r>
              <a:rPr lang="fr-FR" sz="2800" dirty="0" err="1"/>
              <a:t>TypeScript</a:t>
            </a:r>
            <a:r>
              <a:rPr lang="fr-FR" sz="2800" dirty="0"/>
              <a:t> est un sur-ensemble de JavaScript qui ajoute le typage statique. Il utilise des annotations de type pour garantir la fiabilité du code :</a:t>
            </a:r>
          </a:p>
        </p:txBody>
      </p:sp>
      <p:pic>
        <p:nvPicPr>
          <p:cNvPr id="4" name="Image 3"/>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Lst>
          </a:blip>
          <a:stretch>
            <a:fillRect/>
          </a:stretch>
        </p:blipFill>
        <p:spPr>
          <a:xfrm>
            <a:off x="6355474" y="3756298"/>
            <a:ext cx="4772773" cy="24433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5203720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69848" y="200852"/>
            <a:ext cx="10058400" cy="618954"/>
          </a:xfrm>
        </p:spPr>
        <p:txBody>
          <a:bodyPr>
            <a:noAutofit/>
          </a:bodyPr>
          <a:lstStyle/>
          <a:p>
            <a:pPr algn="ctr"/>
            <a:r>
              <a:rPr lang="fr-FR" sz="2000" dirty="0"/>
              <a:t>Définir les variables, les tableaux, les interfaces et les génériques</a:t>
            </a:r>
            <a:br>
              <a:rPr lang="fr-FR" sz="2000" dirty="0"/>
            </a:br>
            <a:endParaRPr lang="fr-FR" sz="2000" dirty="0"/>
          </a:p>
        </p:txBody>
      </p:sp>
      <p:sp>
        <p:nvSpPr>
          <p:cNvPr id="3" name="Espace réservé du contenu 2"/>
          <p:cNvSpPr>
            <a:spLocks noGrp="1"/>
          </p:cNvSpPr>
          <p:nvPr>
            <p:ph idx="1"/>
          </p:nvPr>
        </p:nvSpPr>
        <p:spPr>
          <a:xfrm>
            <a:off x="204952" y="819806"/>
            <a:ext cx="10923296" cy="5312980"/>
          </a:xfrm>
        </p:spPr>
        <p:txBody>
          <a:bodyPr>
            <a:normAutofit/>
          </a:bodyPr>
          <a:lstStyle/>
          <a:p>
            <a:r>
              <a:rPr lang="fr-FR" dirty="0"/>
              <a:t>Variables : Déclaration avec let, </a:t>
            </a:r>
            <a:r>
              <a:rPr lang="fr-FR" dirty="0" err="1"/>
              <a:t>const</a:t>
            </a:r>
            <a:r>
              <a:rPr lang="fr-FR" dirty="0"/>
              <a:t>, et typage </a:t>
            </a:r>
            <a:r>
              <a:rPr lang="fr-FR" dirty="0" smtClean="0"/>
              <a:t>explicite</a:t>
            </a:r>
            <a:r>
              <a:rPr lang="fr-FR" dirty="0"/>
              <a:t>:</a:t>
            </a:r>
            <a:endParaRPr lang="fr-FR" dirty="0" smtClean="0"/>
          </a:p>
          <a:p>
            <a:endParaRPr lang="fr-FR" dirty="0"/>
          </a:p>
          <a:p>
            <a:endParaRPr lang="fr-FR" dirty="0" smtClean="0"/>
          </a:p>
          <a:p>
            <a:r>
              <a:rPr lang="fr-FR" dirty="0"/>
              <a:t>Tableaux : Définition avec types génériques (</a:t>
            </a:r>
            <a:r>
              <a:rPr lang="fr-FR" dirty="0" err="1"/>
              <a:t>Array</a:t>
            </a:r>
            <a:r>
              <a:rPr lang="fr-FR" dirty="0"/>
              <a:t>&lt;T&gt;) ou type</a:t>
            </a:r>
            <a:r>
              <a:rPr lang="fr-FR" dirty="0" smtClean="0"/>
              <a:t>[] :</a:t>
            </a:r>
          </a:p>
          <a:p>
            <a:endParaRPr lang="fr-FR" dirty="0"/>
          </a:p>
          <a:p>
            <a:endParaRPr lang="fr-FR" dirty="0" smtClean="0"/>
          </a:p>
          <a:p>
            <a:r>
              <a:rPr lang="fr-FR" b="1" dirty="0"/>
              <a:t>Interfaces</a:t>
            </a:r>
            <a:r>
              <a:rPr lang="fr-FR" dirty="0"/>
              <a:t> : Utilisées pour structurer des </a:t>
            </a:r>
            <a:r>
              <a:rPr lang="fr-FR" dirty="0" smtClean="0"/>
              <a:t>objets</a:t>
            </a:r>
            <a:r>
              <a:rPr lang="fr-FR" dirty="0"/>
              <a:t>:</a:t>
            </a:r>
            <a:endParaRPr lang="fr-FR" dirty="0" smtClean="0"/>
          </a:p>
          <a:p>
            <a:endParaRPr lang="fr-FR" dirty="0"/>
          </a:p>
          <a:p>
            <a:endParaRPr lang="fr-FR" dirty="0" smtClean="0"/>
          </a:p>
          <a:p>
            <a:r>
              <a:rPr lang="fr-FR" b="1" dirty="0"/>
              <a:t>Génériques</a:t>
            </a:r>
            <a:r>
              <a:rPr lang="fr-FR" dirty="0"/>
              <a:t> : Rendent le code réutilisable avec des types </a:t>
            </a:r>
            <a:r>
              <a:rPr lang="fr-FR" dirty="0" smtClean="0"/>
              <a:t>dynamiques :</a:t>
            </a:r>
            <a:endParaRPr lang="fr-FR" dirty="0"/>
          </a:p>
        </p:txBody>
      </p:sp>
      <p:pic>
        <p:nvPicPr>
          <p:cNvPr id="5" name="Image 4"/>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Lst>
          </a:blip>
          <a:stretch>
            <a:fillRect/>
          </a:stretch>
        </p:blipFill>
        <p:spPr>
          <a:xfrm>
            <a:off x="8140261" y="819806"/>
            <a:ext cx="3384331" cy="9932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Image 6"/>
          <p:cNvPicPr>
            <a:picLocks noChangeAspect="1"/>
          </p:cNvPicPr>
          <p:nvPr/>
        </p:nvPicPr>
        <p:blipFill>
          <a:blip r:embed="rId4">
            <a:extLst>
              <a:ext uri="{BEBA8EAE-BF5A-486C-A8C5-ECC9F3942E4B}">
                <a14:imgProps xmlns:a14="http://schemas.microsoft.com/office/drawing/2010/main">
                  <a14:imgLayer r:embed="rId5">
                    <a14:imgEffect>
                      <a14:colorTemperature colorTemp="5300"/>
                    </a14:imgEffect>
                  </a14:imgLayer>
                </a14:imgProps>
              </a:ext>
            </a:extLst>
          </a:blip>
          <a:stretch>
            <a:fillRect/>
          </a:stretch>
        </p:blipFill>
        <p:spPr>
          <a:xfrm>
            <a:off x="8133692" y="2002239"/>
            <a:ext cx="3390900" cy="10247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Image 7"/>
          <p:cNvPicPr>
            <a:picLocks noChangeAspect="1"/>
          </p:cNvPicPr>
          <p:nvPr/>
        </p:nvPicPr>
        <p:blipFill>
          <a:blip r:embed="rId6">
            <a:extLst>
              <a:ext uri="{BEBA8EAE-BF5A-486C-A8C5-ECC9F3942E4B}">
                <a14:imgProps xmlns:a14="http://schemas.microsoft.com/office/drawing/2010/main">
                  <a14:imgLayer r:embed="rId7">
                    <a14:imgEffect>
                      <a14:colorTemperature colorTemp="5300"/>
                    </a14:imgEffect>
                  </a14:imgLayer>
                </a14:imgProps>
              </a:ext>
            </a:extLst>
          </a:blip>
          <a:stretch>
            <a:fillRect/>
          </a:stretch>
        </p:blipFill>
        <p:spPr>
          <a:xfrm>
            <a:off x="8133692" y="3343951"/>
            <a:ext cx="3390900" cy="12096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Image 8"/>
          <p:cNvPicPr>
            <a:picLocks noChangeAspect="1"/>
          </p:cNvPicPr>
          <p:nvPr/>
        </p:nvPicPr>
        <p:blipFill>
          <a:blip r:embed="rId8">
            <a:extLst>
              <a:ext uri="{BEBA8EAE-BF5A-486C-A8C5-ECC9F3942E4B}">
                <a14:imgProps xmlns:a14="http://schemas.microsoft.com/office/drawing/2010/main">
                  <a14:imgLayer r:embed="rId9">
                    <a14:imgEffect>
                      <a14:colorTemperature colorTemp="5300"/>
                    </a14:imgEffect>
                  </a14:imgLayer>
                </a14:imgProps>
              </a:ext>
            </a:extLst>
          </a:blip>
          <a:stretch>
            <a:fillRect/>
          </a:stretch>
        </p:blipFill>
        <p:spPr>
          <a:xfrm>
            <a:off x="8140261" y="5236789"/>
            <a:ext cx="3384331" cy="990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42054519"/>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Fonction</a:t>
            </a:r>
            <a:endParaRPr lang="fr-FR" dirty="0"/>
          </a:p>
        </p:txBody>
      </p:sp>
      <p:sp>
        <p:nvSpPr>
          <p:cNvPr id="3" name="Espace réservé du contenu 2"/>
          <p:cNvSpPr>
            <a:spLocks noGrp="1"/>
          </p:cNvSpPr>
          <p:nvPr>
            <p:ph idx="1"/>
          </p:nvPr>
        </p:nvSpPr>
        <p:spPr/>
        <p:txBody>
          <a:bodyPr/>
          <a:lstStyle/>
          <a:p>
            <a:r>
              <a:rPr lang="fr-FR" dirty="0"/>
              <a:t>Type des paramètres et du </a:t>
            </a:r>
            <a:r>
              <a:rPr lang="fr-FR" dirty="0" smtClean="0"/>
              <a:t>retour:</a:t>
            </a:r>
          </a:p>
          <a:p>
            <a:endParaRPr lang="fr-FR" dirty="0"/>
          </a:p>
          <a:p>
            <a:endParaRPr lang="fr-FR" dirty="0" smtClean="0"/>
          </a:p>
          <a:p>
            <a:endParaRPr lang="fr-FR" dirty="0"/>
          </a:p>
          <a:p>
            <a:endParaRPr lang="fr-FR" dirty="0" smtClean="0"/>
          </a:p>
          <a:p>
            <a:r>
              <a:rPr lang="fr-FR" dirty="0"/>
              <a:t>Paramètres optionnels (?) et valeurs par </a:t>
            </a:r>
            <a:r>
              <a:rPr lang="fr-FR" dirty="0" smtClean="0"/>
              <a:t>défaut :</a:t>
            </a:r>
            <a:endParaRPr lang="fr-FR" dirty="0"/>
          </a:p>
        </p:txBody>
      </p:sp>
      <p:pic>
        <p:nvPicPr>
          <p:cNvPr id="4" name="Image 3"/>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Lst>
          </a:blip>
          <a:stretch>
            <a:fillRect/>
          </a:stretch>
        </p:blipFill>
        <p:spPr>
          <a:xfrm>
            <a:off x="6099048" y="1922080"/>
            <a:ext cx="5141766" cy="16093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Image 5"/>
          <p:cNvPicPr>
            <a:picLocks noChangeAspect="1"/>
          </p:cNvPicPr>
          <p:nvPr/>
        </p:nvPicPr>
        <p:blipFill>
          <a:blip r:embed="rId4">
            <a:extLst>
              <a:ext uri="{BEBA8EAE-BF5A-486C-A8C5-ECC9F3942E4B}">
                <a14:imgProps xmlns:a14="http://schemas.microsoft.com/office/drawing/2010/main">
                  <a14:imgLayer r:embed="rId5">
                    <a14:imgEffect>
                      <a14:colorTemperature colorTemp="5300"/>
                    </a14:imgEffect>
                  </a14:imgLayer>
                </a14:imgProps>
              </a:ext>
            </a:extLst>
          </a:blip>
          <a:stretch>
            <a:fillRect/>
          </a:stretch>
        </p:blipFill>
        <p:spPr>
          <a:xfrm>
            <a:off x="6099048" y="4818500"/>
            <a:ext cx="5141766" cy="13537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7044006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p:txBody>
          <a:bodyPr/>
          <a:lstStyle/>
          <a:p>
            <a:pPr algn="ctr"/>
            <a:r>
              <a:rPr lang="fr-FR" sz="5400" smtClean="0"/>
              <a:t>Partie 3: Les Composants</a:t>
            </a:r>
            <a:endParaRPr lang="fr-FR" sz="5400"/>
          </a:p>
        </p:txBody>
      </p:sp>
      <p:sp>
        <p:nvSpPr>
          <p:cNvPr id="5" name="Sous-titre 4"/>
          <p:cNvSpPr>
            <a:spLocks noGrp="1"/>
          </p:cNvSpPr>
          <p:nvPr>
            <p:ph type="subTitle" idx="1"/>
          </p:nvPr>
        </p:nvSpPr>
        <p:spPr/>
        <p:txBody>
          <a:bodyPr/>
          <a:lstStyle/>
          <a:p>
            <a:endParaRPr lang="fr-FR"/>
          </a:p>
        </p:txBody>
      </p:sp>
    </p:spTree>
    <p:extLst>
      <p:ext uri="{BB962C8B-B14F-4D97-AF65-F5344CB8AC3E}">
        <p14:creationId xmlns:p14="http://schemas.microsoft.com/office/powerpoint/2010/main" val="2500276912"/>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Les composants </a:t>
            </a:r>
            <a:r>
              <a:rPr lang="fr-FR" dirty="0" err="1" smtClean="0"/>
              <a:t>Angular</a:t>
            </a:r>
            <a:endParaRPr lang="fr-FR" dirty="0"/>
          </a:p>
        </p:txBody>
      </p:sp>
      <p:sp>
        <p:nvSpPr>
          <p:cNvPr id="3" name="Espace réservé du contenu 2"/>
          <p:cNvSpPr>
            <a:spLocks noGrp="1"/>
          </p:cNvSpPr>
          <p:nvPr>
            <p:ph idx="1"/>
          </p:nvPr>
        </p:nvSpPr>
        <p:spPr/>
        <p:txBody>
          <a:bodyPr>
            <a:normAutofit/>
          </a:bodyPr>
          <a:lstStyle/>
          <a:p>
            <a:pPr>
              <a:lnSpc>
                <a:spcPct val="200000"/>
              </a:lnSpc>
            </a:pPr>
            <a:r>
              <a:rPr lang="fr-FR" sz="2800" dirty="0"/>
              <a:t>Anatomie d'un composant </a:t>
            </a:r>
            <a:r>
              <a:rPr lang="fr-FR" sz="2800" dirty="0" err="1"/>
              <a:t>Angular</a:t>
            </a:r>
            <a:endParaRPr lang="fr-FR" sz="2800" dirty="0"/>
          </a:p>
          <a:p>
            <a:pPr>
              <a:lnSpc>
                <a:spcPct val="200000"/>
              </a:lnSpc>
            </a:pPr>
            <a:r>
              <a:rPr lang="fr-FR" sz="2800" dirty="0" smtClean="0"/>
              <a:t>Création </a:t>
            </a:r>
            <a:r>
              <a:rPr lang="fr-FR" sz="2800" dirty="0"/>
              <a:t>et utilisation de composants</a:t>
            </a:r>
          </a:p>
          <a:p>
            <a:pPr>
              <a:lnSpc>
                <a:spcPct val="200000"/>
              </a:lnSpc>
            </a:pPr>
            <a:r>
              <a:rPr lang="fr-FR" sz="2800" dirty="0" smtClean="0"/>
              <a:t>Communication </a:t>
            </a:r>
            <a:r>
              <a:rPr lang="fr-FR" sz="2800" dirty="0"/>
              <a:t>entre composants</a:t>
            </a:r>
          </a:p>
          <a:p>
            <a:pPr>
              <a:lnSpc>
                <a:spcPct val="200000"/>
              </a:lnSpc>
            </a:pPr>
            <a:r>
              <a:rPr lang="fr-FR" sz="2800" dirty="0" smtClean="0"/>
              <a:t>Mise </a:t>
            </a:r>
            <a:r>
              <a:rPr lang="fr-FR" sz="2800" dirty="0"/>
              <a:t>en œuvre des crochets de cycle de vie des composants</a:t>
            </a:r>
          </a:p>
          <a:p>
            <a:pPr>
              <a:lnSpc>
                <a:spcPct val="200000"/>
              </a:lnSpc>
            </a:pPr>
            <a:endParaRPr lang="fr-FR" sz="2800" dirty="0"/>
          </a:p>
        </p:txBody>
      </p:sp>
    </p:spTree>
    <p:extLst>
      <p:ext uri="{BB962C8B-B14F-4D97-AF65-F5344CB8AC3E}">
        <p14:creationId xmlns:p14="http://schemas.microsoft.com/office/powerpoint/2010/main" val="2191504177"/>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Notion de Composant </a:t>
            </a:r>
            <a:endParaRPr lang="fr-FR" dirty="0"/>
          </a:p>
        </p:txBody>
      </p:sp>
      <p:sp>
        <p:nvSpPr>
          <p:cNvPr id="3" name="Espace réservé du contenu 2"/>
          <p:cNvSpPr>
            <a:spLocks noGrp="1"/>
          </p:cNvSpPr>
          <p:nvPr>
            <p:ph idx="1"/>
          </p:nvPr>
        </p:nvSpPr>
        <p:spPr>
          <a:xfrm>
            <a:off x="881666" y="1677727"/>
            <a:ext cx="10434764" cy="4375385"/>
          </a:xfrm>
        </p:spPr>
        <p:txBody>
          <a:bodyPr>
            <a:normAutofit fontScale="92500" lnSpcReduction="20000"/>
          </a:bodyPr>
          <a:lstStyle/>
          <a:p>
            <a:pPr>
              <a:lnSpc>
                <a:spcPct val="150000"/>
              </a:lnSpc>
            </a:pPr>
            <a:r>
              <a:rPr lang="fr-FR" sz="2800" dirty="0"/>
              <a:t>Un composant </a:t>
            </a:r>
            <a:r>
              <a:rPr lang="fr-FR" sz="2800" b="1" dirty="0"/>
              <a:t>Angular</a:t>
            </a:r>
            <a:r>
              <a:rPr lang="fr-FR" sz="2800" dirty="0"/>
              <a:t> est un </a:t>
            </a:r>
            <a:r>
              <a:rPr lang="fr-FR" sz="2800" b="1" dirty="0"/>
              <a:t>bout d’interface</a:t>
            </a:r>
            <a:r>
              <a:rPr lang="fr-FR" sz="2800" dirty="0"/>
              <a:t> de votre application.</a:t>
            </a:r>
          </a:p>
          <a:p>
            <a:pPr>
              <a:lnSpc>
                <a:spcPct val="150000"/>
              </a:lnSpc>
            </a:pPr>
            <a:r>
              <a:rPr lang="fr-FR" sz="2800" dirty="0"/>
              <a:t>Un composant peut contenir :</a:t>
            </a:r>
          </a:p>
          <a:p>
            <a:pPr lvl="1">
              <a:lnSpc>
                <a:spcPct val="150000"/>
              </a:lnSpc>
            </a:pPr>
            <a:r>
              <a:rPr lang="fr-FR" sz="2400" dirty="0"/>
              <a:t>Un bouton</a:t>
            </a:r>
          </a:p>
          <a:p>
            <a:pPr lvl="1">
              <a:lnSpc>
                <a:spcPct val="150000"/>
              </a:lnSpc>
            </a:pPr>
            <a:r>
              <a:rPr lang="fr-FR" sz="2400" dirty="0"/>
              <a:t>Une image</a:t>
            </a:r>
          </a:p>
          <a:p>
            <a:pPr lvl="1">
              <a:lnSpc>
                <a:spcPct val="150000"/>
              </a:lnSpc>
            </a:pPr>
            <a:r>
              <a:rPr lang="fr-FR" sz="2400" dirty="0"/>
              <a:t>Un menu de navigation</a:t>
            </a:r>
          </a:p>
          <a:p>
            <a:pPr lvl="1">
              <a:lnSpc>
                <a:spcPct val="150000"/>
              </a:lnSpc>
            </a:pPr>
            <a:r>
              <a:rPr lang="fr-FR" sz="2400" dirty="0"/>
              <a:t>Une page entière</a:t>
            </a:r>
          </a:p>
          <a:p>
            <a:pPr lvl="1">
              <a:lnSpc>
                <a:spcPct val="150000"/>
              </a:lnSpc>
            </a:pPr>
            <a:r>
              <a:rPr lang="fr-FR" sz="2400" dirty="0"/>
              <a:t>…</a:t>
            </a:r>
          </a:p>
          <a:p>
            <a:pPr>
              <a:lnSpc>
                <a:spcPct val="150000"/>
              </a:lnSpc>
            </a:pPr>
            <a:endParaRPr lang="fr-FR" sz="2800" dirty="0"/>
          </a:p>
        </p:txBody>
      </p:sp>
    </p:spTree>
    <p:extLst>
      <p:ext uri="{BB962C8B-B14F-4D97-AF65-F5344CB8AC3E}">
        <p14:creationId xmlns:p14="http://schemas.microsoft.com/office/powerpoint/2010/main" val="2513925411"/>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93595" y="0"/>
            <a:ext cx="10058400" cy="1609344"/>
          </a:xfrm>
        </p:spPr>
        <p:txBody>
          <a:bodyPr/>
          <a:lstStyle/>
          <a:p>
            <a:pPr algn="ctr"/>
            <a:r>
              <a:rPr lang="fr-FR" dirty="0" smtClean="0"/>
              <a:t>Composant Angular</a:t>
            </a:r>
            <a:endParaRPr lang="fr-FR" dirty="0"/>
          </a:p>
        </p:txBody>
      </p:sp>
      <p:sp>
        <p:nvSpPr>
          <p:cNvPr id="3" name="Espace réservé du contenu 2"/>
          <p:cNvSpPr>
            <a:spLocks noGrp="1"/>
          </p:cNvSpPr>
          <p:nvPr>
            <p:ph idx="1"/>
          </p:nvPr>
        </p:nvSpPr>
        <p:spPr>
          <a:xfrm>
            <a:off x="740978" y="1313283"/>
            <a:ext cx="10763633" cy="4625266"/>
          </a:xfrm>
        </p:spPr>
        <p:txBody>
          <a:bodyPr>
            <a:noAutofit/>
          </a:bodyPr>
          <a:lstStyle/>
          <a:p>
            <a:pPr marL="0" indent="0" algn="just">
              <a:lnSpc>
                <a:spcPct val="150000"/>
              </a:lnSpc>
              <a:buNone/>
            </a:pPr>
            <a:r>
              <a:rPr lang="fr-FR" sz="2400" dirty="0"/>
              <a:t>Un composant </a:t>
            </a:r>
            <a:r>
              <a:rPr lang="fr-FR" sz="2400" b="1" dirty="0"/>
              <a:t>Angular</a:t>
            </a:r>
            <a:r>
              <a:rPr lang="fr-FR" sz="2400" dirty="0"/>
              <a:t> est constitué de deux parties :</a:t>
            </a:r>
          </a:p>
          <a:p>
            <a:pPr algn="just">
              <a:lnSpc>
                <a:spcPct val="150000"/>
              </a:lnSpc>
            </a:pPr>
            <a:r>
              <a:rPr lang="fr-FR" sz="2400" dirty="0"/>
              <a:t>La </a:t>
            </a:r>
            <a:r>
              <a:rPr lang="fr-FR" sz="2400" b="1" dirty="0"/>
              <a:t>classe</a:t>
            </a:r>
            <a:r>
              <a:rPr lang="fr-FR" sz="2400" dirty="0"/>
              <a:t>. C’est là qu’on trouve les données à afficher et la logique applicative.</a:t>
            </a:r>
          </a:p>
          <a:p>
            <a:pPr algn="just">
              <a:lnSpc>
                <a:spcPct val="150000"/>
              </a:lnSpc>
            </a:pPr>
            <a:r>
              <a:rPr lang="fr-FR" sz="2400" dirty="0"/>
              <a:t>Le </a:t>
            </a:r>
            <a:r>
              <a:rPr lang="fr-FR" sz="2400" b="1" dirty="0" smtClean="0"/>
              <a:t>Template</a:t>
            </a:r>
            <a:r>
              <a:rPr lang="fr-FR" sz="2400" dirty="0" smtClean="0"/>
              <a:t>. </a:t>
            </a:r>
            <a:r>
              <a:rPr lang="fr-FR" sz="2400" dirty="0"/>
              <a:t>C’est la partie du composant qui sera affichée à l’utilisateur.</a:t>
            </a:r>
          </a:p>
          <a:p>
            <a:pPr marL="0" indent="0" algn="just">
              <a:lnSpc>
                <a:spcPct val="150000"/>
              </a:lnSpc>
              <a:buNone/>
            </a:pPr>
            <a:r>
              <a:rPr lang="fr-FR" sz="2400" dirty="0"/>
              <a:t>Pour faire une analogie avec le pattern MVC (</a:t>
            </a:r>
            <a:r>
              <a:rPr lang="fr-FR" sz="2400" i="1" dirty="0"/>
              <a:t>Model-</a:t>
            </a:r>
            <a:r>
              <a:rPr lang="fr-FR" sz="2400" i="1" dirty="0" err="1"/>
              <a:t>View</a:t>
            </a:r>
            <a:r>
              <a:rPr lang="fr-FR" sz="2400" i="1" dirty="0"/>
              <a:t>-Controller</a:t>
            </a:r>
            <a:r>
              <a:rPr lang="fr-FR" sz="2400" dirty="0"/>
              <a:t>), on pourrait dire :</a:t>
            </a:r>
          </a:p>
          <a:p>
            <a:pPr algn="just">
              <a:lnSpc>
                <a:spcPct val="150000"/>
              </a:lnSpc>
            </a:pPr>
            <a:r>
              <a:rPr lang="fr-FR" sz="2400" dirty="0"/>
              <a:t>Classe ≈ </a:t>
            </a:r>
            <a:r>
              <a:rPr lang="fr-FR" sz="2400" b="1" dirty="0"/>
              <a:t>Contrôleur</a:t>
            </a:r>
            <a:r>
              <a:rPr lang="fr-FR" sz="2400" dirty="0"/>
              <a:t>.</a:t>
            </a:r>
          </a:p>
          <a:p>
            <a:pPr algn="just">
              <a:lnSpc>
                <a:spcPct val="150000"/>
              </a:lnSpc>
            </a:pPr>
            <a:r>
              <a:rPr lang="fr-FR" sz="2400" dirty="0"/>
              <a:t>Template ≈ </a:t>
            </a:r>
            <a:r>
              <a:rPr lang="fr-FR" sz="2400" b="1" dirty="0"/>
              <a:t>Vue</a:t>
            </a:r>
            <a:r>
              <a:rPr lang="fr-FR" sz="2400" dirty="0"/>
              <a:t>.</a:t>
            </a:r>
          </a:p>
          <a:p>
            <a:pPr algn="just">
              <a:lnSpc>
                <a:spcPct val="150000"/>
              </a:lnSpc>
            </a:pPr>
            <a:endParaRPr lang="fr-FR" sz="2400" dirty="0"/>
          </a:p>
        </p:txBody>
      </p:sp>
    </p:spTree>
    <p:extLst>
      <p:ext uri="{BB962C8B-B14F-4D97-AF65-F5344CB8AC3E}">
        <p14:creationId xmlns:p14="http://schemas.microsoft.com/office/powerpoint/2010/main" val="48504609"/>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629052" y="242426"/>
            <a:ext cx="7240628" cy="869097"/>
          </a:xfrm>
        </p:spPr>
        <p:txBody>
          <a:bodyPr/>
          <a:lstStyle/>
          <a:p>
            <a:pPr algn="ctr"/>
            <a:r>
              <a:rPr lang="fr-FR" dirty="0"/>
              <a:t>C</a:t>
            </a:r>
            <a:r>
              <a:rPr lang="fr-FR" dirty="0" smtClean="0"/>
              <a:t>omponents</a:t>
            </a:r>
            <a:endParaRPr lang="fr-FR" dirty="0"/>
          </a:p>
        </p:txBody>
      </p:sp>
      <p:pic>
        <p:nvPicPr>
          <p:cNvPr id="4" name="Image 3"/>
          <p:cNvPicPr>
            <a:picLocks noChangeAspect="1"/>
          </p:cNvPicPr>
          <p:nvPr/>
        </p:nvPicPr>
        <p:blipFill>
          <a:blip r:embed="rId2"/>
          <a:stretch>
            <a:fillRect/>
          </a:stretch>
        </p:blipFill>
        <p:spPr>
          <a:xfrm>
            <a:off x="993227" y="1111523"/>
            <a:ext cx="9610659" cy="50053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153172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69848" y="186681"/>
            <a:ext cx="10058400" cy="779089"/>
          </a:xfrm>
        </p:spPr>
        <p:txBody>
          <a:bodyPr/>
          <a:lstStyle/>
          <a:p>
            <a:pPr algn="ctr"/>
            <a:r>
              <a:rPr lang="fr-FR" dirty="0"/>
              <a:t>Vue d’ensemble des couches</a:t>
            </a:r>
          </a:p>
        </p:txBody>
      </p:sp>
      <p:sp>
        <p:nvSpPr>
          <p:cNvPr id="3" name="Espace réservé du contenu 2"/>
          <p:cNvSpPr>
            <a:spLocks noGrp="1"/>
          </p:cNvSpPr>
          <p:nvPr>
            <p:ph idx="1"/>
          </p:nvPr>
        </p:nvSpPr>
        <p:spPr>
          <a:xfrm>
            <a:off x="1069848" y="1592494"/>
            <a:ext cx="10058400" cy="4579706"/>
          </a:xfrm>
        </p:spPr>
        <p:txBody>
          <a:bodyPr>
            <a:normAutofit/>
          </a:bodyPr>
          <a:lstStyle/>
          <a:p>
            <a:pPr algn="just">
              <a:lnSpc>
                <a:spcPct val="150000"/>
              </a:lnSpc>
            </a:pPr>
            <a:r>
              <a:rPr lang="fr-FR" sz="2400" dirty="0"/>
              <a:t>Client (</a:t>
            </a:r>
            <a:r>
              <a:rPr lang="fr-FR" sz="2400" b="1" dirty="0"/>
              <a:t>SPA </a:t>
            </a:r>
            <a:r>
              <a:rPr lang="fr-FR" sz="2400" b="1" dirty="0" err="1"/>
              <a:t>Angular</a:t>
            </a:r>
            <a:r>
              <a:rPr lang="fr-FR" sz="2400" dirty="0"/>
              <a:t>) — </a:t>
            </a:r>
            <a:r>
              <a:rPr lang="fr-FR" sz="2400" dirty="0" err="1"/>
              <a:t>routing</a:t>
            </a:r>
            <a:r>
              <a:rPr lang="fr-FR" sz="2400" dirty="0"/>
              <a:t>, composants, services, HTTP client</a:t>
            </a:r>
            <a:r>
              <a:rPr lang="fr-FR" sz="2400" dirty="0" smtClean="0"/>
              <a:t>.</a:t>
            </a:r>
          </a:p>
          <a:p>
            <a:pPr algn="just">
              <a:lnSpc>
                <a:spcPct val="150000"/>
              </a:lnSpc>
            </a:pPr>
            <a:r>
              <a:rPr lang="en-US" sz="2400" dirty="0"/>
              <a:t>API (</a:t>
            </a:r>
            <a:r>
              <a:rPr lang="en-US" sz="2400" b="1" dirty="0"/>
              <a:t>Spring Boot</a:t>
            </a:r>
            <a:r>
              <a:rPr lang="en-US" sz="2400" dirty="0"/>
              <a:t>) — controllers, services, repository, DTO</a:t>
            </a:r>
            <a:r>
              <a:rPr lang="en-US" sz="2400" dirty="0" smtClean="0"/>
              <a:t>.</a:t>
            </a:r>
          </a:p>
          <a:p>
            <a:pPr algn="just">
              <a:lnSpc>
                <a:spcPct val="150000"/>
              </a:lnSpc>
            </a:pPr>
            <a:r>
              <a:rPr lang="fr-FR" sz="2400" dirty="0"/>
              <a:t>Persistance — PostgreSQL (schéma simple</a:t>
            </a:r>
            <a:r>
              <a:rPr lang="fr-FR" sz="2400" dirty="0" smtClean="0"/>
              <a:t>).</a:t>
            </a:r>
          </a:p>
          <a:p>
            <a:pPr algn="just">
              <a:lnSpc>
                <a:spcPct val="150000"/>
              </a:lnSpc>
            </a:pPr>
            <a:r>
              <a:rPr lang="fr-FR" sz="2400" dirty="0"/>
              <a:t>Infra — Docker, reverse proxy (</a:t>
            </a:r>
            <a:r>
              <a:rPr lang="fr-FR" sz="2400" b="1" dirty="0"/>
              <a:t>NGINX</a:t>
            </a:r>
            <a:r>
              <a:rPr lang="fr-FR" sz="2400" dirty="0"/>
              <a:t>), CI/CD.</a:t>
            </a:r>
          </a:p>
        </p:txBody>
      </p:sp>
    </p:spTree>
    <p:extLst>
      <p:ext uri="{BB962C8B-B14F-4D97-AF65-F5344CB8AC3E}">
        <p14:creationId xmlns:p14="http://schemas.microsoft.com/office/powerpoint/2010/main" val="3380394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69848" y="216618"/>
            <a:ext cx="10058400" cy="555892"/>
          </a:xfrm>
        </p:spPr>
        <p:txBody>
          <a:bodyPr>
            <a:normAutofit fontScale="90000"/>
          </a:bodyPr>
          <a:lstStyle/>
          <a:p>
            <a:pPr algn="ctr"/>
            <a:r>
              <a:rPr lang="fr-FR" sz="4000" dirty="0"/>
              <a:t>Anatomie d'un composant </a:t>
            </a:r>
            <a:r>
              <a:rPr lang="fr-FR" sz="4000" dirty="0" err="1" smtClean="0"/>
              <a:t>Angular</a:t>
            </a:r>
            <a:endParaRPr lang="fr-FR" sz="4000" dirty="0"/>
          </a:p>
        </p:txBody>
      </p:sp>
      <p:sp>
        <p:nvSpPr>
          <p:cNvPr id="3" name="Espace réservé du contenu 2"/>
          <p:cNvSpPr>
            <a:spLocks noGrp="1"/>
          </p:cNvSpPr>
          <p:nvPr>
            <p:ph idx="1"/>
          </p:nvPr>
        </p:nvSpPr>
        <p:spPr>
          <a:xfrm>
            <a:off x="1069848" y="1277007"/>
            <a:ext cx="10058400" cy="4895193"/>
          </a:xfrm>
        </p:spPr>
        <p:txBody>
          <a:bodyPr>
            <a:normAutofit fontScale="92500"/>
          </a:bodyPr>
          <a:lstStyle/>
          <a:p>
            <a:pPr algn="just">
              <a:lnSpc>
                <a:spcPct val="150000"/>
              </a:lnSpc>
            </a:pPr>
            <a:r>
              <a:rPr lang="fr-FR" dirty="0"/>
              <a:t>Un composant </a:t>
            </a:r>
            <a:r>
              <a:rPr lang="fr-FR" b="1" dirty="0" err="1"/>
              <a:t>Angular</a:t>
            </a:r>
            <a:r>
              <a:rPr lang="fr-FR" dirty="0"/>
              <a:t> est une unité de base de l'interface utilisateur d'une application. Il est défini par une classe </a:t>
            </a:r>
            <a:r>
              <a:rPr lang="fr-FR" b="1" dirty="0" err="1"/>
              <a:t>TypeScript</a:t>
            </a:r>
            <a:r>
              <a:rPr lang="fr-FR" dirty="0"/>
              <a:t> qui contient la logique métier et une vue HTML qui définit son rendu. Un composant est structuré autour de trois éléments principaux :</a:t>
            </a:r>
          </a:p>
          <a:p>
            <a:pPr lvl="1" algn="just">
              <a:lnSpc>
                <a:spcPct val="150000"/>
              </a:lnSpc>
            </a:pPr>
            <a:r>
              <a:rPr lang="fr-FR" dirty="0"/>
              <a:t>Le décorateur @Component : Il transforme une classe </a:t>
            </a:r>
            <a:r>
              <a:rPr lang="fr-FR" b="1" dirty="0" err="1"/>
              <a:t>TypeScript</a:t>
            </a:r>
            <a:r>
              <a:rPr lang="fr-FR" dirty="0"/>
              <a:t> en un composant </a:t>
            </a:r>
            <a:r>
              <a:rPr lang="fr-FR" b="1" dirty="0" err="1"/>
              <a:t>Angular</a:t>
            </a:r>
            <a:r>
              <a:rPr lang="fr-FR" dirty="0"/>
              <a:t> et contient des métadonnées, telles que le sélecteur, le fichier de modèle HTML et la feuille de styles associée</a:t>
            </a:r>
            <a:r>
              <a:rPr lang="fr-FR" dirty="0" smtClean="0"/>
              <a:t>.</a:t>
            </a:r>
          </a:p>
          <a:p>
            <a:pPr lvl="1" algn="just">
              <a:lnSpc>
                <a:spcPct val="150000"/>
              </a:lnSpc>
            </a:pPr>
            <a:r>
              <a:rPr lang="fr-FR" dirty="0"/>
              <a:t>Le modèle </a:t>
            </a:r>
            <a:r>
              <a:rPr lang="fr-FR" dirty="0" smtClean="0"/>
              <a:t>(Template) </a:t>
            </a:r>
            <a:r>
              <a:rPr lang="fr-FR" dirty="0"/>
              <a:t>: Il représente la vue du composant et est défini dans un fichier HTML séparé ou directement en ligne dans le décorateur @Component</a:t>
            </a:r>
            <a:r>
              <a:rPr lang="fr-FR" dirty="0" smtClean="0"/>
              <a:t>.</a:t>
            </a:r>
          </a:p>
          <a:p>
            <a:pPr lvl="1" algn="just">
              <a:lnSpc>
                <a:spcPct val="150000"/>
              </a:lnSpc>
            </a:pPr>
            <a:r>
              <a:rPr lang="fr-FR" b="1" dirty="0"/>
              <a:t>La classe </a:t>
            </a:r>
            <a:r>
              <a:rPr lang="fr-FR" b="1" dirty="0" err="1"/>
              <a:t>TypeScript</a:t>
            </a:r>
            <a:r>
              <a:rPr lang="fr-FR" dirty="0"/>
              <a:t> : Elle contient les propriétés et méthodes qui contrôlent le comportement du composant.</a:t>
            </a:r>
          </a:p>
          <a:p>
            <a:pPr lvl="1" algn="just">
              <a:lnSpc>
                <a:spcPct val="150000"/>
              </a:lnSpc>
            </a:pPr>
            <a:r>
              <a:rPr lang="fr-FR" b="1" dirty="0"/>
              <a:t>Les styles (CSS, SCSS, etc.)</a:t>
            </a:r>
            <a:r>
              <a:rPr lang="fr-FR" dirty="0"/>
              <a:t> : Chaque composant peut avoir ses propres styles encapsulés.</a:t>
            </a:r>
          </a:p>
          <a:p>
            <a:pPr lvl="1" algn="just">
              <a:lnSpc>
                <a:spcPct val="150000"/>
              </a:lnSpc>
            </a:pPr>
            <a:endParaRPr lang="fr-FR" dirty="0"/>
          </a:p>
        </p:txBody>
      </p:sp>
    </p:spTree>
    <p:extLst>
      <p:ext uri="{BB962C8B-B14F-4D97-AF65-F5344CB8AC3E}">
        <p14:creationId xmlns:p14="http://schemas.microsoft.com/office/powerpoint/2010/main" val="123299093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Exemple </a:t>
            </a:r>
            <a:endParaRPr lang="fr-FR" dirty="0"/>
          </a:p>
        </p:txBody>
      </p:sp>
      <p:pic>
        <p:nvPicPr>
          <p:cNvPr id="4" name="Espace réservé du contenu 3"/>
          <p:cNvPicPr>
            <a:picLocks noGrp="1" noChangeAspect="1"/>
          </p:cNvPicPr>
          <p:nvPr>
            <p:ph idx="1"/>
          </p:nvPr>
        </p:nvPicPr>
        <p:blipFill>
          <a:blip r:embed="rId2">
            <a:extLst>
              <a:ext uri="{BEBA8EAE-BF5A-486C-A8C5-ECC9F3942E4B}">
                <a14:imgProps xmlns:a14="http://schemas.microsoft.com/office/drawing/2010/main">
                  <a14:imgLayer r:embed="rId3">
                    <a14:imgEffect>
                      <a14:colorTemperature colorTemp="5300"/>
                    </a14:imgEffect>
                  </a14:imgLayer>
                </a14:imgProps>
              </a:ext>
            </a:extLst>
          </a:blip>
          <a:stretch>
            <a:fillRect/>
          </a:stretch>
        </p:blipFill>
        <p:spPr>
          <a:xfrm>
            <a:off x="2128345" y="2093976"/>
            <a:ext cx="8481848" cy="3991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1934166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69848" y="200853"/>
            <a:ext cx="10058400" cy="823906"/>
          </a:xfrm>
        </p:spPr>
        <p:txBody>
          <a:bodyPr>
            <a:normAutofit/>
          </a:bodyPr>
          <a:lstStyle/>
          <a:p>
            <a:pPr algn="ctr"/>
            <a:r>
              <a:rPr lang="fr-FR" sz="3600" dirty="0"/>
              <a:t>Création </a:t>
            </a:r>
            <a:r>
              <a:rPr lang="fr-FR" sz="3600" dirty="0" smtClean="0"/>
              <a:t>de composants</a:t>
            </a:r>
            <a:endParaRPr lang="fr-FR" sz="3600" dirty="0"/>
          </a:p>
        </p:txBody>
      </p:sp>
      <p:sp>
        <p:nvSpPr>
          <p:cNvPr id="3" name="Espace réservé du contenu 2"/>
          <p:cNvSpPr>
            <a:spLocks noGrp="1"/>
          </p:cNvSpPr>
          <p:nvPr>
            <p:ph idx="1"/>
          </p:nvPr>
        </p:nvSpPr>
        <p:spPr>
          <a:xfrm>
            <a:off x="1069848" y="1387366"/>
            <a:ext cx="10058400" cy="4784834"/>
          </a:xfrm>
        </p:spPr>
        <p:txBody>
          <a:bodyPr>
            <a:noAutofit/>
          </a:bodyPr>
          <a:lstStyle/>
          <a:p>
            <a:pPr algn="just">
              <a:lnSpc>
                <a:spcPct val="150000"/>
              </a:lnSpc>
            </a:pPr>
            <a:r>
              <a:rPr lang="fr-FR" sz="2400" dirty="0"/>
              <a:t>Un composant </a:t>
            </a:r>
            <a:r>
              <a:rPr lang="fr-FR" sz="2400" dirty="0" err="1"/>
              <a:t>Angular</a:t>
            </a:r>
            <a:r>
              <a:rPr lang="fr-FR" sz="2400" dirty="0"/>
              <a:t> peut être généré manuellement ou à l’aide de l’outil de ligne de commande </a:t>
            </a:r>
            <a:r>
              <a:rPr lang="fr-FR" sz="2400" dirty="0" err="1"/>
              <a:t>Angular</a:t>
            </a:r>
            <a:r>
              <a:rPr lang="fr-FR" sz="2400" dirty="0"/>
              <a:t> CLI </a:t>
            </a:r>
            <a:r>
              <a:rPr lang="fr-FR" sz="2400" dirty="0" smtClean="0"/>
              <a:t>:</a:t>
            </a:r>
          </a:p>
          <a:p>
            <a:pPr algn="just">
              <a:lnSpc>
                <a:spcPct val="150000"/>
              </a:lnSpc>
            </a:pPr>
            <a:endParaRPr lang="fr-FR" sz="2400" dirty="0"/>
          </a:p>
          <a:p>
            <a:pPr algn="just">
              <a:lnSpc>
                <a:spcPct val="150000"/>
              </a:lnSpc>
            </a:pPr>
            <a:r>
              <a:rPr lang="fr-FR" sz="2400" dirty="0" smtClean="0"/>
              <a:t>Cette </a:t>
            </a:r>
            <a:r>
              <a:rPr lang="fr-FR" sz="2400" dirty="0"/>
              <a:t>commande crée plusieurs fichiers :</a:t>
            </a:r>
          </a:p>
          <a:p>
            <a:pPr lvl="1" algn="just">
              <a:lnSpc>
                <a:spcPct val="150000"/>
              </a:lnSpc>
            </a:pPr>
            <a:r>
              <a:rPr lang="fr-FR" sz="2000" b="1" dirty="0"/>
              <a:t>nom-du-</a:t>
            </a:r>
            <a:r>
              <a:rPr lang="fr-FR" sz="2000" b="1" dirty="0" err="1"/>
              <a:t>composant.component.ts</a:t>
            </a:r>
            <a:r>
              <a:rPr lang="fr-FR" sz="2000" dirty="0"/>
              <a:t> : Contient la classe du composant</a:t>
            </a:r>
            <a:r>
              <a:rPr lang="fr-FR" sz="2000" dirty="0" smtClean="0"/>
              <a:t>.</a:t>
            </a:r>
          </a:p>
          <a:p>
            <a:pPr lvl="1" algn="just">
              <a:lnSpc>
                <a:spcPct val="150000"/>
              </a:lnSpc>
            </a:pPr>
            <a:r>
              <a:rPr lang="fr-FR" sz="2000" b="1" dirty="0" smtClean="0"/>
              <a:t>nom-du-composant.component.html</a:t>
            </a:r>
            <a:r>
              <a:rPr lang="fr-FR" sz="2000" dirty="0" smtClean="0"/>
              <a:t> </a:t>
            </a:r>
            <a:r>
              <a:rPr lang="fr-FR" sz="2000" dirty="0"/>
              <a:t>: Définit la structure de la vue</a:t>
            </a:r>
            <a:r>
              <a:rPr lang="fr-FR" sz="2000" dirty="0" smtClean="0"/>
              <a:t>.</a:t>
            </a:r>
          </a:p>
          <a:p>
            <a:pPr lvl="1" algn="just">
              <a:lnSpc>
                <a:spcPct val="150000"/>
              </a:lnSpc>
            </a:pPr>
            <a:r>
              <a:rPr lang="fr-FR" sz="2000" b="1" dirty="0" smtClean="0"/>
              <a:t>nom-du-composant.component.css</a:t>
            </a:r>
            <a:r>
              <a:rPr lang="fr-FR" sz="2000" dirty="0" smtClean="0"/>
              <a:t> </a:t>
            </a:r>
            <a:r>
              <a:rPr lang="fr-FR" sz="2000" dirty="0"/>
              <a:t>: Contient les styles propres au composant</a:t>
            </a:r>
            <a:r>
              <a:rPr lang="fr-FR" sz="2000" dirty="0" smtClean="0"/>
              <a:t>.</a:t>
            </a:r>
          </a:p>
          <a:p>
            <a:pPr lvl="1" algn="just">
              <a:lnSpc>
                <a:spcPct val="150000"/>
              </a:lnSpc>
            </a:pPr>
            <a:r>
              <a:rPr lang="fr-FR" sz="2000" b="1" dirty="0" smtClean="0"/>
              <a:t>nom-du-</a:t>
            </a:r>
            <a:r>
              <a:rPr lang="fr-FR" sz="2000" b="1" dirty="0" err="1" smtClean="0"/>
              <a:t>composant.component.spec.ts</a:t>
            </a:r>
            <a:r>
              <a:rPr lang="fr-FR" sz="2000" b="1" dirty="0" smtClean="0"/>
              <a:t> </a:t>
            </a:r>
            <a:r>
              <a:rPr lang="fr-FR" sz="2000" dirty="0"/>
              <a:t>: Fichier de tests unitaires.</a:t>
            </a:r>
          </a:p>
          <a:p>
            <a:pPr algn="just">
              <a:lnSpc>
                <a:spcPct val="150000"/>
              </a:lnSpc>
            </a:pPr>
            <a:endParaRPr lang="fr-FR" sz="2400" b="1" dirty="0"/>
          </a:p>
          <a:p>
            <a:pPr algn="just">
              <a:lnSpc>
                <a:spcPct val="150000"/>
              </a:lnSpc>
            </a:pPr>
            <a:endParaRPr lang="fr-FR" sz="2400" dirty="0"/>
          </a:p>
        </p:txBody>
      </p:sp>
      <p:pic>
        <p:nvPicPr>
          <p:cNvPr id="4" name="Image 3"/>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Lst>
          </a:blip>
          <a:stretch>
            <a:fillRect/>
          </a:stretch>
        </p:blipFill>
        <p:spPr>
          <a:xfrm>
            <a:off x="4851510" y="2641216"/>
            <a:ext cx="5995166" cy="8271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66448999"/>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a:t>Utilisation d’un </a:t>
            </a:r>
            <a:r>
              <a:rPr lang="fr-FR" dirty="0" smtClean="0"/>
              <a:t>composant</a:t>
            </a:r>
            <a:endParaRPr lang="fr-FR" dirty="0"/>
          </a:p>
        </p:txBody>
      </p:sp>
      <p:sp>
        <p:nvSpPr>
          <p:cNvPr id="3" name="Espace réservé du contenu 2"/>
          <p:cNvSpPr>
            <a:spLocks noGrp="1"/>
          </p:cNvSpPr>
          <p:nvPr>
            <p:ph idx="1"/>
          </p:nvPr>
        </p:nvSpPr>
        <p:spPr/>
        <p:txBody>
          <a:bodyPr/>
          <a:lstStyle/>
          <a:p>
            <a:r>
              <a:rPr lang="fr-FR" dirty="0"/>
              <a:t>Un composant est utilisé en l'intégrant dans un autre composant via son sélecteur :</a:t>
            </a:r>
          </a:p>
          <a:p>
            <a:endParaRPr lang="fr-FR" dirty="0"/>
          </a:p>
        </p:txBody>
      </p:sp>
      <p:pic>
        <p:nvPicPr>
          <p:cNvPr id="4" name="Image 3"/>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Lst>
          </a:blip>
          <a:stretch>
            <a:fillRect/>
          </a:stretch>
        </p:blipFill>
        <p:spPr>
          <a:xfrm>
            <a:off x="3090041" y="3271837"/>
            <a:ext cx="5186856" cy="6222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0193626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ctr"/>
            <a:r>
              <a:rPr lang="fr-FR" sz="4000" dirty="0"/>
              <a:t>Communication entre </a:t>
            </a:r>
            <a:r>
              <a:rPr lang="fr-FR" sz="4000" dirty="0" smtClean="0"/>
              <a:t>composants</a:t>
            </a:r>
            <a:endParaRPr lang="fr-FR" sz="4000" dirty="0"/>
          </a:p>
        </p:txBody>
      </p:sp>
      <p:sp>
        <p:nvSpPr>
          <p:cNvPr id="3" name="Espace réservé du contenu 2"/>
          <p:cNvSpPr>
            <a:spLocks noGrp="1"/>
          </p:cNvSpPr>
          <p:nvPr>
            <p:ph idx="1"/>
          </p:nvPr>
        </p:nvSpPr>
        <p:spPr/>
        <p:txBody>
          <a:bodyPr>
            <a:normAutofit/>
          </a:bodyPr>
          <a:lstStyle/>
          <a:p>
            <a:pPr algn="just">
              <a:lnSpc>
                <a:spcPct val="200000"/>
              </a:lnSpc>
            </a:pPr>
            <a:r>
              <a:rPr lang="fr-FR" sz="2400" dirty="0" err="1"/>
              <a:t>Angular</a:t>
            </a:r>
            <a:r>
              <a:rPr lang="fr-FR" sz="2400" dirty="0"/>
              <a:t> offre plusieurs mécanismes pour permettre la communication entre les composants.</a:t>
            </a:r>
          </a:p>
          <a:p>
            <a:pPr lvl="1" algn="just">
              <a:lnSpc>
                <a:spcPct val="200000"/>
              </a:lnSpc>
            </a:pPr>
            <a:r>
              <a:rPr lang="fr-FR" sz="2000" b="1" dirty="0"/>
              <a:t>Communication parent → enfant (Input)</a:t>
            </a:r>
          </a:p>
          <a:p>
            <a:pPr lvl="1" algn="just">
              <a:lnSpc>
                <a:spcPct val="200000"/>
              </a:lnSpc>
            </a:pPr>
            <a:r>
              <a:rPr lang="fr-FR" sz="2000" b="1" dirty="0" smtClean="0"/>
              <a:t>Communication </a:t>
            </a:r>
            <a:r>
              <a:rPr lang="fr-FR" sz="2000" b="1" dirty="0"/>
              <a:t>enfant → parent (Output)</a:t>
            </a:r>
          </a:p>
          <a:p>
            <a:pPr lvl="1" algn="just">
              <a:lnSpc>
                <a:spcPct val="200000"/>
              </a:lnSpc>
            </a:pPr>
            <a:endParaRPr lang="fr-FR" sz="2000" dirty="0"/>
          </a:p>
        </p:txBody>
      </p:sp>
    </p:spTree>
    <p:extLst>
      <p:ext uri="{BB962C8B-B14F-4D97-AF65-F5344CB8AC3E}">
        <p14:creationId xmlns:p14="http://schemas.microsoft.com/office/powerpoint/2010/main" val="536043656"/>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pPr algn="ctr"/>
            <a:r>
              <a:rPr lang="fr-FR" sz="2400" dirty="0"/>
              <a:t>Mise en œuvre des crochets de cycle de vie des composants</a:t>
            </a:r>
            <a:br>
              <a:rPr lang="fr-FR" sz="2400" dirty="0"/>
            </a:br>
            <a:endParaRPr lang="fr-FR" sz="2400" dirty="0"/>
          </a:p>
        </p:txBody>
      </p:sp>
      <p:sp>
        <p:nvSpPr>
          <p:cNvPr id="3" name="Espace réservé du contenu 2"/>
          <p:cNvSpPr>
            <a:spLocks noGrp="1"/>
          </p:cNvSpPr>
          <p:nvPr>
            <p:ph idx="1"/>
          </p:nvPr>
        </p:nvSpPr>
        <p:spPr>
          <a:xfrm>
            <a:off x="1069848" y="1743035"/>
            <a:ext cx="10058400" cy="4050792"/>
          </a:xfrm>
        </p:spPr>
        <p:txBody>
          <a:bodyPr/>
          <a:lstStyle/>
          <a:p>
            <a:pPr algn="just">
              <a:lnSpc>
                <a:spcPct val="150000"/>
              </a:lnSpc>
            </a:pPr>
            <a:r>
              <a:rPr lang="fr-FR" b="1" dirty="0" err="1"/>
              <a:t>Angular</a:t>
            </a:r>
            <a:r>
              <a:rPr lang="fr-FR" dirty="0"/>
              <a:t> fournit plusieurs méthodes appelées </a:t>
            </a:r>
            <a:r>
              <a:rPr lang="fr-FR" b="1" dirty="0"/>
              <a:t>crochets de cycle de vie</a:t>
            </a:r>
            <a:r>
              <a:rPr lang="fr-FR" dirty="0"/>
              <a:t> permettant d'exécuter du code à des moments spécifiques du cycle de vie d'un composant.</a:t>
            </a:r>
          </a:p>
          <a:p>
            <a:pPr algn="just">
              <a:lnSpc>
                <a:spcPct val="150000"/>
              </a:lnSpc>
            </a:pPr>
            <a:endParaRPr lang="fr-FR" dirty="0"/>
          </a:p>
        </p:txBody>
      </p:sp>
      <p:pic>
        <p:nvPicPr>
          <p:cNvPr id="4" name="Image 3"/>
          <p:cNvPicPr>
            <a:picLocks noChangeAspect="1"/>
          </p:cNvPicPr>
          <p:nvPr/>
        </p:nvPicPr>
        <p:blipFill>
          <a:blip r:embed="rId2"/>
          <a:stretch>
            <a:fillRect/>
          </a:stretch>
        </p:blipFill>
        <p:spPr>
          <a:xfrm>
            <a:off x="1755648" y="2832847"/>
            <a:ext cx="8686800" cy="3284175"/>
          </a:xfrm>
          <a:prstGeom prst="rect">
            <a:avLst/>
          </a:prstGeom>
        </p:spPr>
      </p:pic>
    </p:spTree>
    <p:extLst>
      <p:ext uri="{BB962C8B-B14F-4D97-AF65-F5344CB8AC3E}">
        <p14:creationId xmlns:p14="http://schemas.microsoft.com/office/powerpoint/2010/main" val="2767316865"/>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ctr"/>
            <a:r>
              <a:rPr lang="fr-FR" sz="2800" dirty="0"/>
              <a:t>Exemple d'utilisation de </a:t>
            </a:r>
            <a:r>
              <a:rPr lang="fr-FR" sz="2800" dirty="0" err="1"/>
              <a:t>ngOnInit</a:t>
            </a:r>
            <a:r>
              <a:rPr lang="fr-FR" sz="2800" dirty="0"/>
              <a:t> et </a:t>
            </a:r>
            <a:r>
              <a:rPr lang="fr-FR" sz="2800" dirty="0" err="1"/>
              <a:t>ngOnDestroy</a:t>
            </a:r>
            <a:endParaRPr lang="fr-FR" sz="2800" dirty="0"/>
          </a:p>
        </p:txBody>
      </p:sp>
      <p:pic>
        <p:nvPicPr>
          <p:cNvPr id="5" name="Espace réservé du contenu 4"/>
          <p:cNvPicPr>
            <a:picLocks noGrp="1" noChangeAspect="1"/>
          </p:cNvPicPr>
          <p:nvPr>
            <p:ph idx="1"/>
          </p:nvPr>
        </p:nvPicPr>
        <p:blipFill>
          <a:blip r:embed="rId2">
            <a:extLst>
              <a:ext uri="{BEBA8EAE-BF5A-486C-A8C5-ECC9F3942E4B}">
                <a14:imgProps xmlns:a14="http://schemas.microsoft.com/office/drawing/2010/main">
                  <a14:imgLayer r:embed="rId3">
                    <a14:imgEffect>
                      <a14:colorTemperature colorTemp="5300"/>
                    </a14:imgEffect>
                  </a14:imgLayer>
                </a14:imgProps>
              </a:ext>
            </a:extLst>
          </a:blip>
          <a:stretch>
            <a:fillRect/>
          </a:stretch>
        </p:blipFill>
        <p:spPr>
          <a:xfrm>
            <a:off x="1781503" y="2093975"/>
            <a:ext cx="8387256" cy="43383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97715291"/>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03142" y="144713"/>
            <a:ext cx="10058400" cy="780197"/>
          </a:xfrm>
        </p:spPr>
        <p:txBody>
          <a:bodyPr/>
          <a:lstStyle/>
          <a:p>
            <a:pPr algn="ctr"/>
            <a:r>
              <a:rPr lang="fr-FR" dirty="0" smtClean="0"/>
              <a:t>Data Binding</a:t>
            </a:r>
            <a:endParaRPr lang="fr-FR" dirty="0"/>
          </a:p>
        </p:txBody>
      </p:sp>
      <p:pic>
        <p:nvPicPr>
          <p:cNvPr id="4" name="Image 3"/>
          <p:cNvPicPr>
            <a:picLocks noChangeAspect="1"/>
          </p:cNvPicPr>
          <p:nvPr/>
        </p:nvPicPr>
        <p:blipFill>
          <a:blip r:embed="rId2"/>
          <a:stretch>
            <a:fillRect/>
          </a:stretch>
        </p:blipFill>
        <p:spPr>
          <a:xfrm>
            <a:off x="953248" y="1066800"/>
            <a:ext cx="10058400" cy="5029200"/>
          </a:xfrm>
          <a:prstGeom prst="rect">
            <a:avLst/>
          </a:prstGeom>
        </p:spPr>
      </p:pic>
    </p:spTree>
    <p:extLst>
      <p:ext uri="{BB962C8B-B14F-4D97-AF65-F5344CB8AC3E}">
        <p14:creationId xmlns:p14="http://schemas.microsoft.com/office/powerpoint/2010/main" val="3403201685"/>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958" y="431843"/>
            <a:ext cx="10058400" cy="725214"/>
          </a:xfrm>
        </p:spPr>
        <p:txBody>
          <a:bodyPr>
            <a:normAutofit fontScale="90000"/>
          </a:bodyPr>
          <a:lstStyle/>
          <a:p>
            <a:pPr algn="ctr"/>
            <a:r>
              <a:rPr lang="fr-FR" b="1" dirty="0" smtClean="0"/>
              <a:t>Atelier</a:t>
            </a:r>
            <a:endParaRPr lang="fr-FR" b="1" dirty="0"/>
          </a:p>
        </p:txBody>
      </p:sp>
      <p:sp>
        <p:nvSpPr>
          <p:cNvPr id="3" name="Espace réservé du contenu 2"/>
          <p:cNvSpPr>
            <a:spLocks noGrp="1"/>
          </p:cNvSpPr>
          <p:nvPr>
            <p:ph idx="1"/>
          </p:nvPr>
        </p:nvSpPr>
        <p:spPr>
          <a:xfrm>
            <a:off x="2400026" y="794450"/>
            <a:ext cx="8915400" cy="5480226"/>
          </a:xfrm>
        </p:spPr>
        <p:txBody>
          <a:bodyPr>
            <a:noAutofit/>
          </a:bodyPr>
          <a:lstStyle/>
          <a:p>
            <a:pPr>
              <a:lnSpc>
                <a:spcPct val="300000"/>
              </a:lnSpc>
            </a:pPr>
            <a:r>
              <a:rPr lang="fr-FR" sz="2800" dirty="0" smtClean="0"/>
              <a:t>Créer le composant </a:t>
            </a:r>
            <a:r>
              <a:rPr lang="fr-FR" sz="2800" dirty="0" err="1" smtClean="0"/>
              <a:t>weather</a:t>
            </a:r>
            <a:endParaRPr lang="fr-FR" sz="2800" dirty="0" smtClean="0"/>
          </a:p>
          <a:p>
            <a:pPr>
              <a:lnSpc>
                <a:spcPct val="300000"/>
              </a:lnSpc>
            </a:pPr>
            <a:r>
              <a:rPr lang="fr-FR" sz="2800" dirty="0" smtClean="0"/>
              <a:t>Développer la logique applicative</a:t>
            </a:r>
          </a:p>
          <a:p>
            <a:pPr>
              <a:lnSpc>
                <a:spcPct val="300000"/>
              </a:lnSpc>
            </a:pPr>
            <a:r>
              <a:rPr lang="fr-FR" sz="2800" dirty="0" smtClean="0"/>
              <a:t>Développer la Template principale</a:t>
            </a:r>
          </a:p>
          <a:p>
            <a:pPr>
              <a:lnSpc>
                <a:spcPct val="300000"/>
              </a:lnSpc>
            </a:pPr>
            <a:r>
              <a:rPr lang="fr-FR" sz="2800" dirty="0" smtClean="0"/>
              <a:t>Intégrer le sélecteur et tester le composant</a:t>
            </a:r>
            <a:endParaRPr lang="fr-FR" sz="2800" dirty="0"/>
          </a:p>
        </p:txBody>
      </p:sp>
    </p:spTree>
    <p:extLst>
      <p:ext uri="{BB962C8B-B14F-4D97-AF65-F5344CB8AC3E}">
        <p14:creationId xmlns:p14="http://schemas.microsoft.com/office/powerpoint/2010/main" val="318133507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3200" dirty="0" smtClean="0"/>
              <a:t>Mise à jour </a:t>
            </a:r>
            <a:r>
              <a:rPr lang="fr-FR" sz="3200" dirty="0"/>
              <a:t>du fichier </a:t>
            </a:r>
            <a:r>
              <a:rPr lang="fr-FR" sz="3200" b="1" dirty="0" err="1"/>
              <a:t>meteo.component.ts</a:t>
            </a:r>
            <a:endParaRPr lang="fr-FR" sz="3200" b="1" dirty="0"/>
          </a:p>
        </p:txBody>
      </p:sp>
      <p:pic>
        <p:nvPicPr>
          <p:cNvPr id="4" name="Image 3"/>
          <p:cNvPicPr>
            <a:picLocks noChangeAspect="1"/>
          </p:cNvPicPr>
          <p:nvPr/>
        </p:nvPicPr>
        <p:blipFill>
          <a:blip r:embed="rId2"/>
          <a:stretch>
            <a:fillRect/>
          </a:stretch>
        </p:blipFill>
        <p:spPr>
          <a:xfrm>
            <a:off x="1640991" y="1721595"/>
            <a:ext cx="8607295" cy="4251325"/>
          </a:xfrm>
          <a:prstGeom prst="rect">
            <a:avLst/>
          </a:prstGeom>
        </p:spPr>
      </p:pic>
    </p:spTree>
    <p:extLst>
      <p:ext uri="{BB962C8B-B14F-4D97-AF65-F5344CB8AC3E}">
        <p14:creationId xmlns:p14="http://schemas.microsoft.com/office/powerpoint/2010/main" val="2972587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a:t>Architecture type</a:t>
            </a:r>
          </a:p>
        </p:txBody>
      </p:sp>
      <p:pic>
        <p:nvPicPr>
          <p:cNvPr id="5" name="Espace réservé du contenu 4"/>
          <p:cNvPicPr>
            <a:picLocks noGrp="1" noChangeAspect="1"/>
          </p:cNvPicPr>
          <p:nvPr>
            <p:ph idx="1"/>
          </p:nvPr>
        </p:nvPicPr>
        <p:blipFill>
          <a:blip r:embed="rId2">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1306153" y="2732926"/>
            <a:ext cx="9585789" cy="15146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07988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Mise à jour de la Template du composant</a:t>
            </a:r>
            <a:endParaRPr lang="fr-FR" dirty="0"/>
          </a:p>
        </p:txBody>
      </p:sp>
      <p:pic>
        <p:nvPicPr>
          <p:cNvPr id="4" name="Image 3"/>
          <p:cNvPicPr>
            <a:picLocks noChangeAspect="1"/>
          </p:cNvPicPr>
          <p:nvPr/>
        </p:nvPicPr>
        <p:blipFill>
          <a:blip r:embed="rId2"/>
          <a:stretch>
            <a:fillRect/>
          </a:stretch>
        </p:blipFill>
        <p:spPr>
          <a:xfrm>
            <a:off x="2163203" y="2093976"/>
            <a:ext cx="7871689" cy="3705225"/>
          </a:xfrm>
          <a:prstGeom prst="rect">
            <a:avLst/>
          </a:prstGeom>
        </p:spPr>
      </p:pic>
    </p:spTree>
    <p:extLst>
      <p:ext uri="{BB962C8B-B14F-4D97-AF65-F5344CB8AC3E}">
        <p14:creationId xmlns:p14="http://schemas.microsoft.com/office/powerpoint/2010/main" val="1628050819"/>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Mise à jour de la Template Principale</a:t>
            </a:r>
            <a:endParaRPr lang="fr-FR" dirty="0"/>
          </a:p>
        </p:txBody>
      </p:sp>
      <p:pic>
        <p:nvPicPr>
          <p:cNvPr id="4" name="Image 3"/>
          <p:cNvPicPr>
            <a:picLocks noChangeAspect="1"/>
          </p:cNvPicPr>
          <p:nvPr/>
        </p:nvPicPr>
        <p:blipFill>
          <a:blip r:embed="rId2"/>
          <a:stretch>
            <a:fillRect/>
          </a:stretch>
        </p:blipFill>
        <p:spPr>
          <a:xfrm>
            <a:off x="2991394" y="2932611"/>
            <a:ext cx="6244046" cy="19245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37961603"/>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ctr"/>
            <a:r>
              <a:rPr lang="fr-FR" sz="4000" b="1" dirty="0" smtClean="0"/>
              <a:t>Utilisation du Framework </a:t>
            </a:r>
            <a:r>
              <a:rPr lang="fr-FR" sz="4000" b="1" dirty="0" err="1" smtClean="0"/>
              <a:t>BootStrap</a:t>
            </a:r>
            <a:endParaRPr lang="fr-FR" sz="4000" b="1" dirty="0"/>
          </a:p>
        </p:txBody>
      </p:sp>
      <p:sp>
        <p:nvSpPr>
          <p:cNvPr id="3" name="Espace réservé du contenu 2"/>
          <p:cNvSpPr>
            <a:spLocks noGrp="1"/>
          </p:cNvSpPr>
          <p:nvPr>
            <p:ph idx="1"/>
          </p:nvPr>
        </p:nvSpPr>
        <p:spPr>
          <a:xfrm>
            <a:off x="614855" y="2225896"/>
            <a:ext cx="10667815" cy="3777622"/>
          </a:xfrm>
        </p:spPr>
        <p:txBody>
          <a:bodyPr>
            <a:normAutofit/>
          </a:bodyPr>
          <a:lstStyle/>
          <a:p>
            <a:pPr algn="just">
              <a:lnSpc>
                <a:spcPct val="200000"/>
              </a:lnSpc>
            </a:pPr>
            <a:r>
              <a:rPr lang="fr-FR" sz="2000" dirty="0" smtClean="0"/>
              <a:t>Vérifier l’</a:t>
            </a:r>
            <a:r>
              <a:rPr lang="fr-FR" sz="2000" dirty="0" err="1" smtClean="0"/>
              <a:t>existance</a:t>
            </a:r>
            <a:r>
              <a:rPr lang="fr-FR" sz="2000" dirty="0" smtClean="0"/>
              <a:t> de la bibliothèque </a:t>
            </a:r>
            <a:r>
              <a:rPr lang="fr-FR" sz="2000" b="1" dirty="0" err="1" smtClean="0"/>
              <a:t>BootStrap</a:t>
            </a:r>
            <a:endParaRPr lang="fr-FR" sz="2000" b="1" dirty="0"/>
          </a:p>
          <a:p>
            <a:pPr algn="just">
              <a:lnSpc>
                <a:spcPct val="200000"/>
              </a:lnSpc>
            </a:pPr>
            <a:r>
              <a:rPr lang="fr-FR" sz="2000" dirty="0" smtClean="0"/>
              <a:t>Si la dépendance est absente vous pouvez l’installer à l’aide de la commande:</a:t>
            </a:r>
          </a:p>
          <a:p>
            <a:pPr algn="just">
              <a:lnSpc>
                <a:spcPct val="200000"/>
              </a:lnSpc>
            </a:pPr>
            <a:r>
              <a:rPr lang="fr-FR" sz="3200" b="1" dirty="0" err="1"/>
              <a:t>npm</a:t>
            </a:r>
            <a:r>
              <a:rPr lang="fr-FR" sz="3200" b="1" dirty="0"/>
              <a:t> </a:t>
            </a:r>
            <a:r>
              <a:rPr lang="fr-FR" sz="3200" b="1" dirty="0" err="1"/>
              <a:t>install</a:t>
            </a:r>
            <a:r>
              <a:rPr lang="fr-FR" sz="3200" b="1" dirty="0"/>
              <a:t> </a:t>
            </a:r>
            <a:r>
              <a:rPr lang="fr-FR" sz="3200" b="1" dirty="0" err="1" smtClean="0"/>
              <a:t>bootstrap</a:t>
            </a:r>
            <a:endParaRPr lang="fr-FR" sz="3200" b="1" dirty="0"/>
          </a:p>
        </p:txBody>
      </p:sp>
    </p:spTree>
    <p:extLst>
      <p:ext uri="{BB962C8B-B14F-4D97-AF65-F5344CB8AC3E}">
        <p14:creationId xmlns:p14="http://schemas.microsoft.com/office/powerpoint/2010/main" val="2753537117"/>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Mise à jour </a:t>
            </a:r>
            <a:r>
              <a:rPr lang="fr-FR" b="1" dirty="0" smtClean="0"/>
              <a:t>style.css</a:t>
            </a:r>
            <a:endParaRPr lang="fr-FR" b="1" dirty="0"/>
          </a:p>
        </p:txBody>
      </p:sp>
      <p:sp>
        <p:nvSpPr>
          <p:cNvPr id="3" name="Espace réservé du contenu 2"/>
          <p:cNvSpPr>
            <a:spLocks noGrp="1"/>
          </p:cNvSpPr>
          <p:nvPr>
            <p:ph idx="1"/>
          </p:nvPr>
        </p:nvSpPr>
        <p:spPr/>
        <p:txBody>
          <a:bodyPr>
            <a:normAutofit/>
          </a:bodyPr>
          <a:lstStyle/>
          <a:p>
            <a:pPr marL="0" indent="0">
              <a:buNone/>
            </a:pPr>
            <a:r>
              <a:rPr lang="fr-FR" sz="3600" b="1" dirty="0"/>
              <a:t>@import "~</a:t>
            </a:r>
            <a:r>
              <a:rPr lang="fr-FR" sz="3600" b="1" dirty="0" err="1"/>
              <a:t>bootstrap</a:t>
            </a:r>
            <a:r>
              <a:rPr lang="fr-FR" sz="3600" b="1" dirty="0"/>
              <a:t>/</a:t>
            </a:r>
            <a:r>
              <a:rPr lang="fr-FR" sz="3600" b="1" dirty="0" err="1"/>
              <a:t>dist</a:t>
            </a:r>
            <a:r>
              <a:rPr lang="fr-FR" sz="3600" b="1" dirty="0"/>
              <a:t>/</a:t>
            </a:r>
            <a:r>
              <a:rPr lang="fr-FR" sz="3600" b="1" dirty="0" err="1"/>
              <a:t>css</a:t>
            </a:r>
            <a:r>
              <a:rPr lang="fr-FR" sz="3600" b="1" dirty="0"/>
              <a:t>/bootstrap.css";</a:t>
            </a:r>
          </a:p>
        </p:txBody>
      </p:sp>
    </p:spTree>
    <p:extLst>
      <p:ext uri="{BB962C8B-B14F-4D97-AF65-F5344CB8AC3E}">
        <p14:creationId xmlns:p14="http://schemas.microsoft.com/office/powerpoint/2010/main" val="2610406644"/>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Appliquer les styles</a:t>
            </a:r>
            <a:endParaRPr lang="fr-FR" dirty="0"/>
          </a:p>
        </p:txBody>
      </p:sp>
      <p:sp>
        <p:nvSpPr>
          <p:cNvPr id="3" name="Espace réservé du contenu 2"/>
          <p:cNvSpPr>
            <a:spLocks noGrp="1"/>
          </p:cNvSpPr>
          <p:nvPr>
            <p:ph idx="1"/>
          </p:nvPr>
        </p:nvSpPr>
        <p:spPr/>
        <p:txBody>
          <a:bodyPr>
            <a:normAutofit/>
          </a:bodyPr>
          <a:lstStyle/>
          <a:p>
            <a:pPr>
              <a:lnSpc>
                <a:spcPct val="300000"/>
              </a:lnSpc>
              <a:buFont typeface="Wingdings" panose="05000000000000000000" pitchFamily="2" charset="2"/>
              <a:buChar char="ü"/>
            </a:pPr>
            <a:r>
              <a:rPr lang="fr-FR" sz="2800" dirty="0" smtClean="0"/>
              <a:t> P class=h5</a:t>
            </a:r>
          </a:p>
          <a:p>
            <a:pPr>
              <a:lnSpc>
                <a:spcPct val="300000"/>
              </a:lnSpc>
              <a:buFont typeface="Wingdings" panose="05000000000000000000" pitchFamily="2" charset="2"/>
              <a:buChar char="ü"/>
            </a:pPr>
            <a:r>
              <a:rPr lang="fr-FR" sz="2800" dirty="0"/>
              <a:t> </a:t>
            </a:r>
            <a:r>
              <a:rPr lang="fr-FR" sz="2800" dirty="0" err="1" smtClean="0"/>
              <a:t>Boutton</a:t>
            </a:r>
            <a:r>
              <a:rPr lang="fr-FR" sz="2800" dirty="0" smtClean="0"/>
              <a:t> class=</a:t>
            </a:r>
            <a:r>
              <a:rPr lang="fr-FR" sz="2800" dirty="0" err="1" smtClean="0"/>
              <a:t>btn</a:t>
            </a:r>
            <a:r>
              <a:rPr lang="fr-FR" sz="2800" dirty="0" smtClean="0"/>
              <a:t> </a:t>
            </a:r>
            <a:r>
              <a:rPr lang="fr-FR" sz="2800" dirty="0" err="1" smtClean="0"/>
              <a:t>btn-primary</a:t>
            </a:r>
            <a:endParaRPr lang="fr-FR" sz="2800" dirty="0"/>
          </a:p>
        </p:txBody>
      </p:sp>
    </p:spTree>
    <p:extLst>
      <p:ext uri="{BB962C8B-B14F-4D97-AF65-F5344CB8AC3E}">
        <p14:creationId xmlns:p14="http://schemas.microsoft.com/office/powerpoint/2010/main" val="32794860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69848" y="217503"/>
            <a:ext cx="10058400" cy="789364"/>
          </a:xfrm>
        </p:spPr>
        <p:txBody>
          <a:bodyPr>
            <a:normAutofit/>
          </a:bodyPr>
          <a:lstStyle/>
          <a:p>
            <a:pPr algn="ctr"/>
            <a:r>
              <a:rPr lang="fr-FR" sz="4000" dirty="0" smtClean="0"/>
              <a:t>Avantages de telles architectures</a:t>
            </a:r>
            <a:endParaRPr lang="fr-FR" sz="4000" dirty="0"/>
          </a:p>
        </p:txBody>
      </p:sp>
      <p:sp>
        <p:nvSpPr>
          <p:cNvPr id="3" name="Espace réservé du contenu 2"/>
          <p:cNvSpPr>
            <a:spLocks noGrp="1"/>
          </p:cNvSpPr>
          <p:nvPr>
            <p:ph idx="1"/>
          </p:nvPr>
        </p:nvSpPr>
        <p:spPr>
          <a:xfrm>
            <a:off x="1069848" y="1510301"/>
            <a:ext cx="10058400" cy="4661899"/>
          </a:xfrm>
        </p:spPr>
        <p:txBody>
          <a:bodyPr>
            <a:normAutofit/>
          </a:bodyPr>
          <a:lstStyle/>
          <a:p>
            <a:pPr algn="just">
              <a:lnSpc>
                <a:spcPct val="150000"/>
              </a:lnSpc>
            </a:pPr>
            <a:r>
              <a:rPr lang="fr-FR" sz="2800" dirty="0"/>
              <a:t>Cette organisation permet </a:t>
            </a:r>
            <a:r>
              <a:rPr lang="fr-FR" sz="2800" dirty="0" smtClean="0"/>
              <a:t>:</a:t>
            </a:r>
          </a:p>
          <a:p>
            <a:pPr lvl="1" algn="just">
              <a:lnSpc>
                <a:spcPct val="150000"/>
              </a:lnSpc>
            </a:pPr>
            <a:r>
              <a:rPr lang="fr-FR" sz="2400" dirty="0"/>
              <a:t>Une </a:t>
            </a:r>
            <a:r>
              <a:rPr lang="fr-FR" sz="2400" b="1" dirty="0"/>
              <a:t>indépendance des couches</a:t>
            </a:r>
            <a:r>
              <a:rPr lang="fr-FR" sz="2400" dirty="0"/>
              <a:t> (on peut déployer le </a:t>
            </a:r>
            <a:r>
              <a:rPr lang="fr-FR" sz="2400" dirty="0" err="1"/>
              <a:t>frontend</a:t>
            </a:r>
            <a:r>
              <a:rPr lang="fr-FR" sz="2400" dirty="0"/>
              <a:t> et le </a:t>
            </a:r>
            <a:r>
              <a:rPr lang="fr-FR" sz="2400" dirty="0" err="1"/>
              <a:t>backend</a:t>
            </a:r>
            <a:r>
              <a:rPr lang="fr-FR" sz="2400" dirty="0"/>
              <a:t> séparément</a:t>
            </a:r>
            <a:r>
              <a:rPr lang="fr-FR" sz="2400" dirty="0" smtClean="0"/>
              <a:t>),</a:t>
            </a:r>
          </a:p>
          <a:p>
            <a:pPr lvl="1" algn="just">
              <a:lnSpc>
                <a:spcPct val="150000"/>
              </a:lnSpc>
            </a:pPr>
            <a:r>
              <a:rPr lang="fr-FR" sz="2400" dirty="0"/>
              <a:t>Une </a:t>
            </a:r>
            <a:r>
              <a:rPr lang="fr-FR" sz="2400" b="1" dirty="0"/>
              <a:t>meilleure réutilisation</a:t>
            </a:r>
            <a:r>
              <a:rPr lang="fr-FR" sz="2400" dirty="0"/>
              <a:t> (le </a:t>
            </a:r>
            <a:r>
              <a:rPr lang="fr-FR" sz="2400" dirty="0" err="1"/>
              <a:t>backend</a:t>
            </a:r>
            <a:r>
              <a:rPr lang="fr-FR" sz="2400" dirty="0"/>
              <a:t> peut servir d’API pour d’autres clients : mobile, </a:t>
            </a:r>
            <a:r>
              <a:rPr lang="fr-FR" sz="2400" dirty="0" err="1"/>
              <a:t>IoT</a:t>
            </a:r>
            <a:r>
              <a:rPr lang="fr-FR" sz="2400" dirty="0" smtClean="0"/>
              <a:t>…),</a:t>
            </a:r>
          </a:p>
          <a:p>
            <a:pPr lvl="1" algn="just">
              <a:lnSpc>
                <a:spcPct val="150000"/>
              </a:lnSpc>
            </a:pPr>
            <a:r>
              <a:rPr lang="fr-FR" sz="2400" dirty="0"/>
              <a:t>Une </a:t>
            </a:r>
            <a:r>
              <a:rPr lang="fr-FR" sz="2400" b="1" dirty="0" err="1"/>
              <a:t>scalabilité</a:t>
            </a:r>
            <a:r>
              <a:rPr lang="fr-FR" sz="2400" dirty="0"/>
              <a:t> plus simple (on peut faire évoluer chaque couche séparément).</a:t>
            </a:r>
          </a:p>
        </p:txBody>
      </p:sp>
    </p:spTree>
    <p:extLst>
      <p:ext uri="{BB962C8B-B14F-4D97-AF65-F5344CB8AC3E}">
        <p14:creationId xmlns:p14="http://schemas.microsoft.com/office/powerpoint/2010/main" val="844551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69848" y="484632"/>
            <a:ext cx="10058400" cy="707170"/>
          </a:xfrm>
        </p:spPr>
        <p:txBody>
          <a:bodyPr>
            <a:normAutofit fontScale="90000"/>
          </a:bodyPr>
          <a:lstStyle/>
          <a:p>
            <a:pPr algn="ctr"/>
            <a:r>
              <a:rPr lang="fr-FR" dirty="0" smtClean="0"/>
              <a:t>Exemple de l’architecture </a:t>
            </a:r>
            <a:br>
              <a:rPr lang="fr-FR" dirty="0" smtClean="0"/>
            </a:br>
            <a:r>
              <a:rPr lang="fr-FR" dirty="0" smtClean="0"/>
              <a:t>Full </a:t>
            </a:r>
            <a:r>
              <a:rPr lang="fr-FR" dirty="0" err="1" smtClean="0"/>
              <a:t>stack</a:t>
            </a:r>
            <a:r>
              <a:rPr lang="fr-FR" dirty="0" smtClean="0"/>
              <a:t> sur un PMS</a:t>
            </a:r>
            <a:endParaRPr lang="fr-FR" dirty="0"/>
          </a:p>
        </p:txBody>
      </p:sp>
      <p:pic>
        <p:nvPicPr>
          <p:cNvPr id="4" name="Espace réservé du contenu 3"/>
          <p:cNvPicPr>
            <a:picLocks noGrp="1" noChangeAspect="1"/>
          </p:cNvPicPr>
          <p:nvPr>
            <p:ph idx="1"/>
          </p:nvPr>
        </p:nvPicPr>
        <p:blipFill>
          <a:blip r:embed="rId2">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1747942" y="1571945"/>
            <a:ext cx="8702211" cy="46028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26350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p:txBody>
          <a:bodyPr/>
          <a:lstStyle/>
          <a:p>
            <a:r>
              <a:rPr lang="fr-FR" dirty="0" err="1" smtClean="0"/>
              <a:t>Spring</a:t>
            </a:r>
            <a:endParaRPr lang="fr-FR" dirty="0"/>
          </a:p>
        </p:txBody>
      </p:sp>
      <p:sp>
        <p:nvSpPr>
          <p:cNvPr id="5" name="Sous-titre 4"/>
          <p:cNvSpPr>
            <a:spLocks noGrp="1"/>
          </p:cNvSpPr>
          <p:nvPr>
            <p:ph type="subTitle" idx="1"/>
          </p:nvPr>
        </p:nvSpPr>
        <p:spPr/>
        <p:txBody>
          <a:bodyPr>
            <a:normAutofit/>
          </a:bodyPr>
          <a:lstStyle/>
          <a:p>
            <a:r>
              <a:rPr lang="fr-FR" sz="4000" b="1" dirty="0" smtClean="0"/>
              <a:t>Développer votre </a:t>
            </a:r>
            <a:r>
              <a:rPr lang="fr-FR" sz="4000" b="1" dirty="0" err="1" smtClean="0"/>
              <a:t>backend</a:t>
            </a:r>
            <a:r>
              <a:rPr lang="fr-FR" sz="4000" b="1" dirty="0" smtClean="0"/>
              <a:t> </a:t>
            </a:r>
            <a:endParaRPr lang="fr-FR" sz="4000" b="1" dirty="0"/>
          </a:p>
        </p:txBody>
      </p:sp>
      <p:pic>
        <p:nvPicPr>
          <p:cNvPr id="6" name="Picture 4" descr="Résultat de recherche d'images pour &quot;j2ee spring&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273795">
            <a:off x="9090328" y="5246198"/>
            <a:ext cx="1505717" cy="894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10372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algn="ctr" eaLnBrk="1" hangingPunct="1"/>
            <a:r>
              <a:rPr lang="fr-FR" altLang="fr-FR" sz="3800" dirty="0"/>
              <a:t>Rappels de quelque principes de conception</a:t>
            </a:r>
          </a:p>
        </p:txBody>
      </p:sp>
      <p:sp>
        <p:nvSpPr>
          <p:cNvPr id="8195" name="Rectangle 3"/>
          <p:cNvSpPr>
            <a:spLocks noGrp="1" noChangeArrowheads="1"/>
          </p:cNvSpPr>
          <p:nvPr>
            <p:ph type="body" idx="1"/>
          </p:nvPr>
        </p:nvSpPr>
        <p:spPr/>
        <p:txBody>
          <a:bodyPr>
            <a:normAutofit lnSpcReduction="10000"/>
          </a:bodyPr>
          <a:lstStyle/>
          <a:p>
            <a:pPr algn="just" eaLnBrk="1" hangingPunct="1">
              <a:lnSpc>
                <a:spcPct val="150000"/>
              </a:lnSpc>
            </a:pPr>
            <a:r>
              <a:rPr lang="fr-FR" altLang="fr-FR" sz="2600" dirty="0"/>
              <a:t>Une application qui n’évolue pas meurt.</a:t>
            </a:r>
          </a:p>
          <a:p>
            <a:pPr algn="just" eaLnBrk="1" hangingPunct="1">
              <a:lnSpc>
                <a:spcPct val="150000"/>
              </a:lnSpc>
            </a:pPr>
            <a:r>
              <a:rPr lang="fr-FR" altLang="fr-FR" sz="2600" dirty="0"/>
              <a:t>Une application doit être fermée à la modification et ouverte à l’extension.</a:t>
            </a:r>
          </a:p>
          <a:p>
            <a:pPr algn="just" eaLnBrk="1" hangingPunct="1">
              <a:lnSpc>
                <a:spcPct val="150000"/>
              </a:lnSpc>
            </a:pPr>
            <a:r>
              <a:rPr lang="fr-FR" altLang="fr-FR" sz="2600" dirty="0"/>
              <a:t>Une application doit s’adapter aux changements</a:t>
            </a:r>
          </a:p>
          <a:p>
            <a:pPr algn="just" eaLnBrk="1" hangingPunct="1">
              <a:lnSpc>
                <a:spcPct val="150000"/>
              </a:lnSpc>
            </a:pPr>
            <a:r>
              <a:rPr lang="fr-FR" altLang="fr-FR" sz="2600" dirty="0"/>
              <a:t>Efforcez-vous à coupler faiblement vos classes.</a:t>
            </a:r>
          </a:p>
          <a:p>
            <a:pPr algn="just" eaLnBrk="1" hangingPunct="1">
              <a:lnSpc>
                <a:spcPct val="150000"/>
              </a:lnSpc>
            </a:pPr>
            <a:r>
              <a:rPr lang="fr-FR" altLang="fr-FR" sz="2600" dirty="0"/>
              <a:t>Programmer une interface et non une implémentation</a:t>
            </a:r>
          </a:p>
        </p:txBody>
      </p:sp>
    </p:spTree>
    <p:extLst>
      <p:ext uri="{BB962C8B-B14F-4D97-AF65-F5344CB8AC3E}">
        <p14:creationId xmlns:p14="http://schemas.microsoft.com/office/powerpoint/2010/main" val="3567412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9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19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b="1" dirty="0"/>
              <a:t>Objectif global</a:t>
            </a:r>
            <a:r>
              <a:rPr lang="fr-FR" dirty="0"/>
              <a:t> </a:t>
            </a:r>
          </a:p>
        </p:txBody>
      </p:sp>
      <p:sp>
        <p:nvSpPr>
          <p:cNvPr id="3" name="Espace réservé du contenu 2"/>
          <p:cNvSpPr>
            <a:spLocks noGrp="1"/>
          </p:cNvSpPr>
          <p:nvPr>
            <p:ph idx="1"/>
          </p:nvPr>
        </p:nvSpPr>
        <p:spPr/>
        <p:txBody>
          <a:bodyPr>
            <a:normAutofit/>
          </a:bodyPr>
          <a:lstStyle/>
          <a:p>
            <a:pPr algn="just">
              <a:lnSpc>
                <a:spcPct val="200000"/>
              </a:lnSpc>
            </a:pPr>
            <a:r>
              <a:rPr lang="fr-FR" sz="3200" dirty="0"/>
              <a:t>Concevoir et développer une application web complète avec </a:t>
            </a:r>
            <a:r>
              <a:rPr lang="fr-FR" sz="3200" b="1" dirty="0" err="1"/>
              <a:t>Spring</a:t>
            </a:r>
            <a:r>
              <a:rPr lang="fr-FR" sz="3200" b="1" dirty="0"/>
              <a:t> Boot </a:t>
            </a:r>
            <a:r>
              <a:rPr lang="fr-FR" sz="3200" dirty="0"/>
              <a:t>(</a:t>
            </a:r>
            <a:r>
              <a:rPr lang="fr-FR" sz="3200" b="1" dirty="0" err="1"/>
              <a:t>backend</a:t>
            </a:r>
            <a:r>
              <a:rPr lang="fr-FR" sz="3200" dirty="0"/>
              <a:t> </a:t>
            </a:r>
            <a:r>
              <a:rPr lang="fr-FR" sz="3200" b="1" dirty="0"/>
              <a:t>REST</a:t>
            </a:r>
            <a:r>
              <a:rPr lang="fr-FR" sz="3200" dirty="0"/>
              <a:t>) et </a:t>
            </a:r>
            <a:r>
              <a:rPr lang="fr-FR" sz="3200" b="1" dirty="0" err="1"/>
              <a:t>Angular</a:t>
            </a:r>
            <a:r>
              <a:rPr lang="fr-FR" sz="3200" dirty="0"/>
              <a:t> (</a:t>
            </a:r>
            <a:r>
              <a:rPr lang="fr-FR" sz="3200" b="1" dirty="0" err="1"/>
              <a:t>frontend</a:t>
            </a:r>
            <a:r>
              <a:rPr lang="fr-FR" sz="3200" dirty="0"/>
              <a:t> </a:t>
            </a:r>
            <a:r>
              <a:rPr lang="fr-FR" sz="3200" b="1" dirty="0"/>
              <a:t>SPA</a:t>
            </a:r>
            <a:r>
              <a:rPr lang="fr-FR" sz="3200" dirty="0"/>
              <a:t>)</a:t>
            </a:r>
          </a:p>
        </p:txBody>
      </p:sp>
    </p:spTree>
    <p:extLst>
      <p:ext uri="{BB962C8B-B14F-4D97-AF65-F5344CB8AC3E}">
        <p14:creationId xmlns:p14="http://schemas.microsoft.com/office/powerpoint/2010/main" val="1253326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re 1"/>
          <p:cNvSpPr>
            <a:spLocks noGrp="1"/>
          </p:cNvSpPr>
          <p:nvPr>
            <p:ph type="title"/>
          </p:nvPr>
        </p:nvSpPr>
        <p:spPr>
          <a:xfrm>
            <a:off x="1069848" y="484632"/>
            <a:ext cx="10058400" cy="563332"/>
          </a:xfrm>
        </p:spPr>
        <p:txBody>
          <a:bodyPr>
            <a:normAutofit fontScale="90000"/>
          </a:bodyPr>
          <a:lstStyle/>
          <a:p>
            <a:pPr algn="ctr"/>
            <a:r>
              <a:rPr lang="fr-FR" altLang="fr-FR" dirty="0" smtClean="0"/>
              <a:t>Qu’est ce que </a:t>
            </a:r>
            <a:r>
              <a:rPr lang="fr-FR" altLang="fr-FR" dirty="0" err="1" smtClean="0"/>
              <a:t>Spring</a:t>
            </a:r>
            <a:endParaRPr lang="fr-FR" altLang="fr-FR" dirty="0" smtClean="0"/>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61390" y="4590891"/>
            <a:ext cx="8688387"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ag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92633" y="1689992"/>
            <a:ext cx="8208963"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77986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par>
                    <p:cTn id="21" fill="hold" nodeType="clickPar">
                      <p:stCondLst>
                        <p:cond delay="indefinite"/>
                      </p:stCondLst>
                      <p:childTnLst>
                        <p:par>
                          <p:cTn id="22" fill="hold" nodeType="withGroup">
                            <p:stCondLst>
                              <p:cond delay="0"/>
                            </p:stCondLst>
                            <p:childTnLst>
                              <p:par>
                                <p:cTn id="23" presetID="26"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80">
                                          <p:stCondLst>
                                            <p:cond delay="0"/>
                                          </p:stCondLst>
                                        </p:cTn>
                                        <p:tgtEl>
                                          <p:spTgt spid="5"/>
                                        </p:tgtEl>
                                      </p:cBhvr>
                                    </p:animEffect>
                                    <p:anim calcmode="lin" valueType="num">
                                      <p:cBhvr>
                                        <p:cTn id="26"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1" dur="26">
                                          <p:stCondLst>
                                            <p:cond delay="650"/>
                                          </p:stCondLst>
                                        </p:cTn>
                                        <p:tgtEl>
                                          <p:spTgt spid="5"/>
                                        </p:tgtEl>
                                      </p:cBhvr>
                                      <p:to x="100000" y="60000"/>
                                    </p:animScale>
                                    <p:animScale>
                                      <p:cBhvr>
                                        <p:cTn id="32" dur="166" decel="50000">
                                          <p:stCondLst>
                                            <p:cond delay="676"/>
                                          </p:stCondLst>
                                        </p:cTn>
                                        <p:tgtEl>
                                          <p:spTgt spid="5"/>
                                        </p:tgtEl>
                                      </p:cBhvr>
                                      <p:to x="100000" y="100000"/>
                                    </p:animScale>
                                    <p:animScale>
                                      <p:cBhvr>
                                        <p:cTn id="33" dur="26">
                                          <p:stCondLst>
                                            <p:cond delay="1312"/>
                                          </p:stCondLst>
                                        </p:cTn>
                                        <p:tgtEl>
                                          <p:spTgt spid="5"/>
                                        </p:tgtEl>
                                      </p:cBhvr>
                                      <p:to x="100000" y="80000"/>
                                    </p:animScale>
                                    <p:animScale>
                                      <p:cBhvr>
                                        <p:cTn id="34" dur="166" decel="50000">
                                          <p:stCondLst>
                                            <p:cond delay="1338"/>
                                          </p:stCondLst>
                                        </p:cTn>
                                        <p:tgtEl>
                                          <p:spTgt spid="5"/>
                                        </p:tgtEl>
                                      </p:cBhvr>
                                      <p:to x="100000" y="100000"/>
                                    </p:animScale>
                                    <p:animScale>
                                      <p:cBhvr>
                                        <p:cTn id="35" dur="26">
                                          <p:stCondLst>
                                            <p:cond delay="1642"/>
                                          </p:stCondLst>
                                        </p:cTn>
                                        <p:tgtEl>
                                          <p:spTgt spid="5"/>
                                        </p:tgtEl>
                                      </p:cBhvr>
                                      <p:to x="100000" y="90000"/>
                                    </p:animScale>
                                    <p:animScale>
                                      <p:cBhvr>
                                        <p:cTn id="36" dur="166" decel="50000">
                                          <p:stCondLst>
                                            <p:cond delay="1668"/>
                                          </p:stCondLst>
                                        </p:cTn>
                                        <p:tgtEl>
                                          <p:spTgt spid="5"/>
                                        </p:tgtEl>
                                      </p:cBhvr>
                                      <p:to x="100000" y="100000"/>
                                    </p:animScale>
                                    <p:animScale>
                                      <p:cBhvr>
                                        <p:cTn id="37" dur="26">
                                          <p:stCondLst>
                                            <p:cond delay="1808"/>
                                          </p:stCondLst>
                                        </p:cTn>
                                        <p:tgtEl>
                                          <p:spTgt spid="5"/>
                                        </p:tgtEl>
                                      </p:cBhvr>
                                      <p:to x="100000" y="95000"/>
                                    </p:animScale>
                                    <p:animScale>
                                      <p:cBhvr>
                                        <p:cTn id="38"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re 1"/>
          <p:cNvSpPr>
            <a:spLocks noGrp="1"/>
          </p:cNvSpPr>
          <p:nvPr>
            <p:ph type="title"/>
          </p:nvPr>
        </p:nvSpPr>
        <p:spPr/>
        <p:txBody>
          <a:bodyPr/>
          <a:lstStyle/>
          <a:p>
            <a:pPr algn="ctr"/>
            <a:r>
              <a:rPr lang="fr-FR" altLang="fr-FR" smtClean="0"/>
              <a:t>Conteneur Léger</a:t>
            </a:r>
          </a:p>
        </p:txBody>
      </p:sp>
      <p:pic>
        <p:nvPicPr>
          <p:cNvPr id="9219"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325366" y="2276475"/>
            <a:ext cx="9544692" cy="2520950"/>
          </a:xfrm>
        </p:spPr>
      </p:pic>
    </p:spTree>
    <p:extLst>
      <p:ext uri="{BB962C8B-B14F-4D97-AF65-F5344CB8AC3E}">
        <p14:creationId xmlns:p14="http://schemas.microsoft.com/office/powerpoint/2010/main" val="12011978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re 1"/>
          <p:cNvSpPr>
            <a:spLocks noGrp="1"/>
          </p:cNvSpPr>
          <p:nvPr>
            <p:ph type="title"/>
          </p:nvPr>
        </p:nvSpPr>
        <p:spPr>
          <a:xfrm>
            <a:off x="1069848" y="484632"/>
            <a:ext cx="10058400" cy="296204"/>
          </a:xfrm>
        </p:spPr>
        <p:txBody>
          <a:bodyPr>
            <a:normAutofit fontScale="90000"/>
          </a:bodyPr>
          <a:lstStyle/>
          <a:p>
            <a:pPr algn="ctr"/>
            <a:r>
              <a:rPr lang="fr-FR" dirty="0"/>
              <a:t>Informations générales</a:t>
            </a:r>
            <a:endParaRPr lang="fr-FR" altLang="fr-FR" dirty="0" smtClean="0"/>
          </a:p>
        </p:txBody>
      </p:sp>
      <p:sp>
        <p:nvSpPr>
          <p:cNvPr id="2" name="Espace réservé du contenu 1"/>
          <p:cNvSpPr>
            <a:spLocks noGrp="1"/>
          </p:cNvSpPr>
          <p:nvPr>
            <p:ph idx="1"/>
          </p:nvPr>
        </p:nvSpPr>
        <p:spPr>
          <a:xfrm>
            <a:off x="1069848" y="1294544"/>
            <a:ext cx="10058400" cy="4877656"/>
          </a:xfrm>
        </p:spPr>
        <p:txBody>
          <a:bodyPr/>
          <a:lstStyle/>
          <a:p>
            <a:pPr algn="just">
              <a:lnSpc>
                <a:spcPct val="150000"/>
              </a:lnSpc>
            </a:pPr>
            <a:r>
              <a:rPr lang="fr-FR" b="1" dirty="0"/>
              <a:t>Nom</a:t>
            </a:r>
            <a:r>
              <a:rPr lang="fr-FR" dirty="0"/>
              <a:t> : </a:t>
            </a:r>
            <a:r>
              <a:rPr lang="fr-FR" dirty="0" err="1"/>
              <a:t>Spring</a:t>
            </a:r>
            <a:r>
              <a:rPr lang="fr-FR" dirty="0"/>
              <a:t> </a:t>
            </a:r>
            <a:r>
              <a:rPr lang="fr-FR" dirty="0" smtClean="0"/>
              <a:t>Framework</a:t>
            </a:r>
          </a:p>
          <a:p>
            <a:pPr algn="just">
              <a:lnSpc>
                <a:spcPct val="150000"/>
              </a:lnSpc>
            </a:pPr>
            <a:r>
              <a:rPr lang="fr-FR" b="1" dirty="0"/>
              <a:t>Version actuellement </a:t>
            </a:r>
            <a:r>
              <a:rPr lang="fr-FR" dirty="0"/>
              <a:t>« production » : </a:t>
            </a:r>
            <a:r>
              <a:rPr lang="fr-FR" b="1" dirty="0"/>
              <a:t>6.2.x</a:t>
            </a:r>
            <a:r>
              <a:rPr lang="fr-FR" dirty="0"/>
              <a:t> (ex : 6.2.12, octobre 2025</a:t>
            </a:r>
            <a:r>
              <a:rPr lang="fr-FR" dirty="0" smtClean="0"/>
              <a:t>)</a:t>
            </a:r>
          </a:p>
          <a:p>
            <a:pPr algn="just">
              <a:lnSpc>
                <a:spcPct val="150000"/>
              </a:lnSpc>
            </a:pPr>
            <a:r>
              <a:rPr lang="fr-FR" b="1" dirty="0"/>
              <a:t>Baseline Java </a:t>
            </a:r>
            <a:r>
              <a:rPr lang="fr-FR" dirty="0"/>
              <a:t>: Java 17+ (pour la version 6) </a:t>
            </a:r>
            <a:endParaRPr lang="fr-FR" dirty="0" smtClean="0"/>
          </a:p>
          <a:p>
            <a:pPr algn="just">
              <a:lnSpc>
                <a:spcPct val="150000"/>
              </a:lnSpc>
            </a:pPr>
            <a:r>
              <a:rPr lang="fr-FR" b="1" dirty="0"/>
              <a:t>Baseline Jakarta EE / </a:t>
            </a:r>
            <a:r>
              <a:rPr lang="fr-FR" b="1" dirty="0" err="1"/>
              <a:t>namespace</a:t>
            </a:r>
            <a:r>
              <a:rPr lang="fr-FR" b="1" dirty="0"/>
              <a:t> </a:t>
            </a:r>
            <a:r>
              <a:rPr lang="fr-FR" dirty="0"/>
              <a:t>: Utilise les API Jakarta (</a:t>
            </a:r>
            <a:r>
              <a:rPr lang="fr-FR" dirty="0" err="1"/>
              <a:t>jakarta</a:t>
            </a:r>
            <a:r>
              <a:rPr lang="fr-FR" dirty="0"/>
              <a:t>.*) pour les versions </a:t>
            </a:r>
            <a:r>
              <a:rPr lang="fr-FR" dirty="0" smtClean="0"/>
              <a:t>6.x</a:t>
            </a:r>
          </a:p>
          <a:p>
            <a:pPr algn="just">
              <a:lnSpc>
                <a:spcPct val="150000"/>
              </a:lnSpc>
            </a:pPr>
            <a:r>
              <a:rPr lang="fr-FR" b="1" dirty="0"/>
              <a:t>Typologie</a:t>
            </a:r>
            <a:r>
              <a:rPr lang="fr-FR" dirty="0"/>
              <a:t> : Framework open-source pour applications Java/VM (y compris </a:t>
            </a:r>
            <a:r>
              <a:rPr lang="fr-FR" dirty="0" err="1"/>
              <a:t>Kotlin</a:t>
            </a:r>
            <a:r>
              <a:rPr lang="fr-FR" dirty="0"/>
              <a:t>/</a:t>
            </a:r>
            <a:r>
              <a:rPr lang="fr-FR" dirty="0" err="1"/>
              <a:t>Groovy</a:t>
            </a:r>
            <a:r>
              <a:rPr lang="fr-FR" dirty="0"/>
              <a:t>)</a:t>
            </a:r>
          </a:p>
        </p:txBody>
      </p:sp>
    </p:spTree>
    <p:extLst>
      <p:ext uri="{BB962C8B-B14F-4D97-AF65-F5344CB8AC3E}">
        <p14:creationId xmlns:p14="http://schemas.microsoft.com/office/powerpoint/2010/main" val="27931654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69848" y="258601"/>
            <a:ext cx="10058400" cy="522235"/>
          </a:xfrm>
        </p:spPr>
        <p:txBody>
          <a:bodyPr>
            <a:normAutofit fontScale="90000"/>
          </a:bodyPr>
          <a:lstStyle/>
          <a:p>
            <a:pPr algn="ctr"/>
            <a:r>
              <a:rPr lang="fr-FR" sz="4000" dirty="0"/>
              <a:t>Caractéristiques techniques clés</a:t>
            </a:r>
          </a:p>
        </p:txBody>
      </p:sp>
      <p:graphicFrame>
        <p:nvGraphicFramePr>
          <p:cNvPr id="4" name="Espace réservé du contenu 3"/>
          <p:cNvGraphicFramePr>
            <a:graphicFrameLocks noGrp="1"/>
          </p:cNvGraphicFramePr>
          <p:nvPr>
            <p:ph idx="1"/>
            <p:extLst>
              <p:ext uri="{D42A27DB-BD31-4B8C-83A1-F6EECF244321}">
                <p14:modId xmlns:p14="http://schemas.microsoft.com/office/powerpoint/2010/main" val="399984336"/>
              </p:ext>
            </p:extLst>
          </p:nvPr>
        </p:nvGraphicFramePr>
        <p:xfrm>
          <a:off x="1069848" y="1216774"/>
          <a:ext cx="10058400" cy="5125720"/>
        </p:xfrm>
        <a:graphic>
          <a:graphicData uri="http://schemas.openxmlformats.org/drawingml/2006/table">
            <a:tbl>
              <a:tblPr firstRow="1" bandRow="1">
                <a:tableStyleId>{5C22544A-7EE6-4342-B048-85BDC9FD1C3A}</a:tableStyleId>
              </a:tblPr>
              <a:tblGrid>
                <a:gridCol w="5029200">
                  <a:extLst>
                    <a:ext uri="{9D8B030D-6E8A-4147-A177-3AD203B41FA5}">
                      <a16:colId xmlns:a16="http://schemas.microsoft.com/office/drawing/2014/main" val="3391874320"/>
                    </a:ext>
                  </a:extLst>
                </a:gridCol>
                <a:gridCol w="5029200">
                  <a:extLst>
                    <a:ext uri="{9D8B030D-6E8A-4147-A177-3AD203B41FA5}">
                      <a16:colId xmlns:a16="http://schemas.microsoft.com/office/drawing/2014/main" val="3747516398"/>
                    </a:ext>
                  </a:extLst>
                </a:gridCol>
              </a:tblGrid>
              <a:tr h="370840">
                <a:tc>
                  <a:txBody>
                    <a:bodyPr/>
                    <a:lstStyle/>
                    <a:p>
                      <a:r>
                        <a:rPr lang="fr-FR" dirty="0"/>
                        <a:t>Caractéristique</a:t>
                      </a:r>
                    </a:p>
                  </a:txBody>
                  <a:tcPr anchor="ctr"/>
                </a:tc>
                <a:tc>
                  <a:txBody>
                    <a:bodyPr/>
                    <a:lstStyle/>
                    <a:p>
                      <a:r>
                        <a:rPr lang="fr-FR" dirty="0"/>
                        <a:t>Détail</a:t>
                      </a:r>
                    </a:p>
                  </a:txBody>
                  <a:tcPr anchor="ctr"/>
                </a:tc>
                <a:extLst>
                  <a:ext uri="{0D108BD9-81ED-4DB2-BD59-A6C34878D82A}">
                    <a16:rowId xmlns:a16="http://schemas.microsoft.com/office/drawing/2014/main" val="1504590471"/>
                  </a:ext>
                </a:extLst>
              </a:tr>
              <a:tr h="370840">
                <a:tc>
                  <a:txBody>
                    <a:bodyPr/>
                    <a:lstStyle/>
                    <a:p>
                      <a:pPr algn="ctr"/>
                      <a:r>
                        <a:rPr lang="fr-FR" b="1" dirty="0">
                          <a:solidFill>
                            <a:srgbClr val="FF0000"/>
                          </a:solidFill>
                        </a:rPr>
                        <a:t>Inversion de contrôle / injection de dépendances (</a:t>
                      </a:r>
                      <a:r>
                        <a:rPr lang="fr-FR" b="1" dirty="0" err="1">
                          <a:solidFill>
                            <a:srgbClr val="FF0000"/>
                          </a:solidFill>
                        </a:rPr>
                        <a:t>IoC</a:t>
                      </a:r>
                      <a:r>
                        <a:rPr lang="fr-FR" b="1" dirty="0">
                          <a:solidFill>
                            <a:srgbClr val="FF0000"/>
                          </a:solidFill>
                        </a:rPr>
                        <a:t>/DI)</a:t>
                      </a:r>
                    </a:p>
                  </a:txBody>
                  <a:tcPr anchor="ctr"/>
                </a:tc>
                <a:tc>
                  <a:txBody>
                    <a:bodyPr/>
                    <a:lstStyle/>
                    <a:p>
                      <a:pPr algn="just"/>
                      <a:r>
                        <a:rPr lang="fr-FR" b="1" dirty="0" smtClean="0"/>
                        <a:t>Permet de découpler les composants, améliorer les tests, la maintenabilité.</a:t>
                      </a:r>
                      <a:endParaRPr lang="fr-FR" b="1" dirty="0"/>
                    </a:p>
                  </a:txBody>
                  <a:tcPr/>
                </a:tc>
                <a:extLst>
                  <a:ext uri="{0D108BD9-81ED-4DB2-BD59-A6C34878D82A}">
                    <a16:rowId xmlns:a16="http://schemas.microsoft.com/office/drawing/2014/main" val="3074182123"/>
                  </a:ext>
                </a:extLst>
              </a:tr>
              <a:tr h="370840">
                <a:tc>
                  <a:txBody>
                    <a:bodyPr/>
                    <a:lstStyle/>
                    <a:p>
                      <a:pPr algn="ctr"/>
                      <a:r>
                        <a:rPr lang="fr-FR" b="1" dirty="0" smtClean="0">
                          <a:solidFill>
                            <a:srgbClr val="FF0000"/>
                          </a:solidFill>
                        </a:rPr>
                        <a:t>Programmation orientée aspects (AOP)</a:t>
                      </a:r>
                      <a:endParaRPr lang="fr-FR" b="1" dirty="0">
                        <a:solidFill>
                          <a:srgbClr val="FF0000"/>
                        </a:solidFill>
                      </a:endParaRPr>
                    </a:p>
                  </a:txBody>
                  <a:tcPr anchor="ctr"/>
                </a:tc>
                <a:tc>
                  <a:txBody>
                    <a:bodyPr/>
                    <a:lstStyle/>
                    <a:p>
                      <a:pPr algn="just"/>
                      <a:r>
                        <a:rPr lang="fr-FR" b="1" dirty="0" smtClean="0"/>
                        <a:t>Permet de factoriser les préoccupations transversales (log, sécurité, transactions).</a:t>
                      </a:r>
                      <a:endParaRPr lang="fr-FR" b="1" dirty="0"/>
                    </a:p>
                  </a:txBody>
                  <a:tcPr/>
                </a:tc>
                <a:extLst>
                  <a:ext uri="{0D108BD9-81ED-4DB2-BD59-A6C34878D82A}">
                    <a16:rowId xmlns:a16="http://schemas.microsoft.com/office/drawing/2014/main" val="1612856318"/>
                  </a:ext>
                </a:extLst>
              </a:tr>
              <a:tr h="370840">
                <a:tc>
                  <a:txBody>
                    <a:bodyPr/>
                    <a:lstStyle/>
                    <a:p>
                      <a:pPr algn="ctr"/>
                      <a:r>
                        <a:rPr lang="fr-FR" b="1" dirty="0" smtClean="0">
                          <a:solidFill>
                            <a:srgbClr val="FF0000"/>
                          </a:solidFill>
                        </a:rPr>
                        <a:t>Modèle POJO / légèreté</a:t>
                      </a:r>
                      <a:endParaRPr lang="fr-FR" b="1" dirty="0">
                        <a:solidFill>
                          <a:srgbClr val="FF0000"/>
                        </a:solidFill>
                      </a:endParaRPr>
                    </a:p>
                  </a:txBody>
                  <a:tcPr anchor="ctr"/>
                </a:tc>
                <a:tc>
                  <a:txBody>
                    <a:bodyPr/>
                    <a:lstStyle/>
                    <a:p>
                      <a:pPr algn="just"/>
                      <a:r>
                        <a:rPr lang="fr-FR" b="1" dirty="0" smtClean="0"/>
                        <a:t>Le code métier reste « simple » sans dépendre d’un conteneur lourd.</a:t>
                      </a:r>
                      <a:endParaRPr lang="fr-FR" b="1" dirty="0"/>
                    </a:p>
                  </a:txBody>
                  <a:tcPr/>
                </a:tc>
                <a:extLst>
                  <a:ext uri="{0D108BD9-81ED-4DB2-BD59-A6C34878D82A}">
                    <a16:rowId xmlns:a16="http://schemas.microsoft.com/office/drawing/2014/main" val="2323141267"/>
                  </a:ext>
                </a:extLst>
              </a:tr>
              <a:tr h="370840">
                <a:tc>
                  <a:txBody>
                    <a:bodyPr/>
                    <a:lstStyle/>
                    <a:p>
                      <a:pPr algn="ctr"/>
                      <a:r>
                        <a:rPr lang="fr-FR" b="1" dirty="0" smtClean="0">
                          <a:solidFill>
                            <a:srgbClr val="FF0000"/>
                          </a:solidFill>
                        </a:rPr>
                        <a:t>Accès aux données &amp; transactions</a:t>
                      </a:r>
                      <a:endParaRPr lang="fr-FR" b="1" dirty="0">
                        <a:solidFill>
                          <a:srgbClr val="FF0000"/>
                        </a:solidFill>
                      </a:endParaRPr>
                    </a:p>
                  </a:txBody>
                  <a:tcPr anchor="ctr"/>
                </a:tc>
                <a:tc>
                  <a:txBody>
                    <a:bodyPr/>
                    <a:lstStyle/>
                    <a:p>
                      <a:pPr algn="just"/>
                      <a:r>
                        <a:rPr lang="fr-FR" b="1" dirty="0" smtClean="0"/>
                        <a:t>Support JDBC, JPA, </a:t>
                      </a:r>
                      <a:r>
                        <a:rPr lang="fr-FR" b="1" dirty="0" err="1" smtClean="0"/>
                        <a:t>NoSQL</a:t>
                      </a:r>
                      <a:r>
                        <a:rPr lang="fr-FR" b="1" dirty="0" smtClean="0"/>
                        <a:t>, avec abstraction des transactions.</a:t>
                      </a:r>
                      <a:endParaRPr lang="fr-FR" b="1" dirty="0"/>
                    </a:p>
                  </a:txBody>
                  <a:tcPr/>
                </a:tc>
                <a:extLst>
                  <a:ext uri="{0D108BD9-81ED-4DB2-BD59-A6C34878D82A}">
                    <a16:rowId xmlns:a16="http://schemas.microsoft.com/office/drawing/2014/main" val="2207541704"/>
                  </a:ext>
                </a:extLst>
              </a:tr>
              <a:tr h="370840">
                <a:tc>
                  <a:txBody>
                    <a:bodyPr/>
                    <a:lstStyle/>
                    <a:p>
                      <a:pPr algn="ctr"/>
                      <a:r>
                        <a:rPr lang="fr-FR" b="1" dirty="0" smtClean="0">
                          <a:solidFill>
                            <a:srgbClr val="FF0000"/>
                          </a:solidFill>
                        </a:rPr>
                        <a:t>Web / MVC / </a:t>
                      </a:r>
                      <a:r>
                        <a:rPr lang="fr-FR" b="1" dirty="0" err="1" smtClean="0">
                          <a:solidFill>
                            <a:srgbClr val="FF0000"/>
                          </a:solidFill>
                        </a:rPr>
                        <a:t>reactive</a:t>
                      </a:r>
                      <a:endParaRPr lang="fr-FR" b="1" dirty="0">
                        <a:solidFill>
                          <a:srgbClr val="FF0000"/>
                        </a:solidFill>
                      </a:endParaRPr>
                    </a:p>
                  </a:txBody>
                  <a:tcPr anchor="ctr"/>
                </a:tc>
                <a:tc>
                  <a:txBody>
                    <a:bodyPr/>
                    <a:lstStyle/>
                    <a:p>
                      <a:pPr algn="just"/>
                      <a:r>
                        <a:rPr lang="fr-FR" b="1" dirty="0" smtClean="0"/>
                        <a:t>Support du modèle MVC classique + support </a:t>
                      </a:r>
                      <a:r>
                        <a:rPr lang="fr-FR" b="1" dirty="0" err="1" smtClean="0"/>
                        <a:t>WebFlux</a:t>
                      </a:r>
                      <a:r>
                        <a:rPr lang="fr-FR" b="1" dirty="0" smtClean="0"/>
                        <a:t> pour les flux réactifs.</a:t>
                      </a:r>
                      <a:endParaRPr lang="fr-FR" b="1" dirty="0"/>
                    </a:p>
                  </a:txBody>
                  <a:tcPr anchor="ctr"/>
                </a:tc>
                <a:extLst>
                  <a:ext uri="{0D108BD9-81ED-4DB2-BD59-A6C34878D82A}">
                    <a16:rowId xmlns:a16="http://schemas.microsoft.com/office/drawing/2014/main" val="204646819"/>
                  </a:ext>
                </a:extLst>
              </a:tr>
              <a:tr h="370840">
                <a:tc>
                  <a:txBody>
                    <a:bodyPr/>
                    <a:lstStyle/>
                    <a:p>
                      <a:pPr algn="ctr"/>
                      <a:r>
                        <a:rPr lang="fr-FR" b="1" dirty="0" smtClean="0">
                          <a:solidFill>
                            <a:srgbClr val="FF0000"/>
                          </a:solidFill>
                        </a:rPr>
                        <a:t>Testabilité</a:t>
                      </a:r>
                      <a:endParaRPr lang="fr-FR" b="1" dirty="0">
                        <a:solidFill>
                          <a:srgbClr val="FF0000"/>
                        </a:solidFill>
                      </a:endParaRPr>
                    </a:p>
                  </a:txBody>
                  <a:tcPr anchor="ctr"/>
                </a:tc>
                <a:tc>
                  <a:txBody>
                    <a:bodyPr/>
                    <a:lstStyle/>
                    <a:p>
                      <a:pPr algn="just"/>
                      <a:r>
                        <a:rPr lang="fr-FR" b="1" dirty="0" smtClean="0"/>
                        <a:t>Intégration de </a:t>
                      </a:r>
                      <a:r>
                        <a:rPr lang="fr-FR" b="1" dirty="0" err="1" smtClean="0"/>
                        <a:t>frameworks</a:t>
                      </a:r>
                      <a:r>
                        <a:rPr lang="fr-FR" b="1" dirty="0" smtClean="0"/>
                        <a:t> de test, support des tests unitaires/</a:t>
                      </a:r>
                      <a:r>
                        <a:rPr lang="fr-FR" b="1" dirty="0" err="1" smtClean="0"/>
                        <a:t>integration</a:t>
                      </a:r>
                      <a:r>
                        <a:rPr lang="fr-FR" b="1" dirty="0" smtClean="0"/>
                        <a:t>.</a:t>
                      </a:r>
                      <a:endParaRPr lang="fr-FR" b="1" dirty="0"/>
                    </a:p>
                  </a:txBody>
                  <a:tcPr/>
                </a:tc>
                <a:extLst>
                  <a:ext uri="{0D108BD9-81ED-4DB2-BD59-A6C34878D82A}">
                    <a16:rowId xmlns:a16="http://schemas.microsoft.com/office/drawing/2014/main" val="963821571"/>
                  </a:ext>
                </a:extLst>
              </a:tr>
              <a:tr h="370840">
                <a:tc>
                  <a:txBody>
                    <a:bodyPr/>
                    <a:lstStyle/>
                    <a:p>
                      <a:pPr algn="ctr"/>
                      <a:r>
                        <a:rPr lang="fr-FR" b="1" dirty="0" smtClean="0">
                          <a:solidFill>
                            <a:srgbClr val="FF0000"/>
                          </a:solidFill>
                        </a:rPr>
                        <a:t>Modularité &amp; modernité</a:t>
                      </a:r>
                      <a:endParaRPr lang="fr-FR" b="1" dirty="0">
                        <a:solidFill>
                          <a:srgbClr val="FF0000"/>
                        </a:solidFill>
                      </a:endParaRPr>
                    </a:p>
                  </a:txBody>
                  <a:tcPr anchor="ctr"/>
                </a:tc>
                <a:tc>
                  <a:txBody>
                    <a:bodyPr/>
                    <a:lstStyle/>
                    <a:p>
                      <a:pPr algn="just"/>
                      <a:r>
                        <a:rPr lang="fr-FR" b="1" dirty="0" smtClean="0"/>
                        <a:t>Adoption des nouveaux paradigmes Java/JVM, refonte de certains modules, compatibilité élevée.</a:t>
                      </a:r>
                      <a:endParaRPr lang="fr-FR" b="1" dirty="0"/>
                    </a:p>
                  </a:txBody>
                  <a:tcPr anchor="ctr"/>
                </a:tc>
                <a:extLst>
                  <a:ext uri="{0D108BD9-81ED-4DB2-BD59-A6C34878D82A}">
                    <a16:rowId xmlns:a16="http://schemas.microsoft.com/office/drawing/2014/main" val="3480916343"/>
                  </a:ext>
                </a:extLst>
              </a:tr>
            </a:tbl>
          </a:graphicData>
        </a:graphic>
      </p:graphicFrame>
    </p:spTree>
    <p:extLst>
      <p:ext uri="{BB962C8B-B14F-4D97-AF65-F5344CB8AC3E}">
        <p14:creationId xmlns:p14="http://schemas.microsoft.com/office/powerpoint/2010/main" val="210232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err="1"/>
              <a:t>Spring</a:t>
            </a:r>
            <a:r>
              <a:rPr lang="fr-FR" dirty="0"/>
              <a:t> </a:t>
            </a:r>
            <a:r>
              <a:rPr lang="fr-FR" dirty="0" smtClean="0"/>
              <a:t>Framework versions</a:t>
            </a:r>
            <a:endParaRPr lang="fr-FR" dirty="0"/>
          </a:p>
        </p:txBody>
      </p:sp>
      <p:pic>
        <p:nvPicPr>
          <p:cNvPr id="4" name="Espace réservé du contenu 3"/>
          <p:cNvPicPr>
            <a:picLocks noGrp="1" noChangeAspect="1"/>
          </p:cNvPicPr>
          <p:nvPr>
            <p:ph idx="1"/>
          </p:nvPr>
        </p:nvPicPr>
        <p:blipFill>
          <a:blip r:embed="rId2"/>
          <a:stretch>
            <a:fillRect/>
          </a:stretch>
        </p:blipFill>
        <p:spPr>
          <a:xfrm>
            <a:off x="1458930" y="2250040"/>
            <a:ext cx="9267290" cy="35548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14901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69848" y="351068"/>
            <a:ext cx="10058400" cy="563332"/>
          </a:xfrm>
        </p:spPr>
        <p:txBody>
          <a:bodyPr>
            <a:normAutofit fontScale="90000"/>
          </a:bodyPr>
          <a:lstStyle/>
          <a:p>
            <a:pPr algn="ctr"/>
            <a:r>
              <a:rPr lang="fr-FR" dirty="0"/>
              <a:t>Cas d’usage typiques</a:t>
            </a:r>
          </a:p>
        </p:txBody>
      </p:sp>
      <p:sp>
        <p:nvSpPr>
          <p:cNvPr id="3" name="Espace réservé du contenu 2"/>
          <p:cNvSpPr>
            <a:spLocks noGrp="1"/>
          </p:cNvSpPr>
          <p:nvPr>
            <p:ph idx="1"/>
          </p:nvPr>
        </p:nvSpPr>
        <p:spPr>
          <a:xfrm>
            <a:off x="1069848" y="1294544"/>
            <a:ext cx="10058400" cy="4877656"/>
          </a:xfrm>
        </p:spPr>
        <p:txBody>
          <a:bodyPr>
            <a:noAutofit/>
          </a:bodyPr>
          <a:lstStyle/>
          <a:p>
            <a:pPr algn="just">
              <a:lnSpc>
                <a:spcPct val="150000"/>
              </a:lnSpc>
            </a:pPr>
            <a:r>
              <a:rPr lang="fr-FR" sz="2400" dirty="0"/>
              <a:t>Applications web d’entreprise à partir de zéro, nécessitant modernité, performance, maintenabilité</a:t>
            </a:r>
            <a:r>
              <a:rPr lang="fr-FR" sz="2400" dirty="0" smtClean="0"/>
              <a:t>.</a:t>
            </a:r>
          </a:p>
          <a:p>
            <a:pPr algn="just">
              <a:lnSpc>
                <a:spcPct val="150000"/>
              </a:lnSpc>
            </a:pPr>
            <a:r>
              <a:rPr lang="fr-FR" sz="2400" dirty="0"/>
              <a:t>Micro-services ou architectures réactives avec besoin de </a:t>
            </a:r>
            <a:r>
              <a:rPr lang="fr-FR" sz="2400" dirty="0" err="1"/>
              <a:t>scalabilité</a:t>
            </a:r>
            <a:r>
              <a:rPr lang="fr-FR" sz="2400" dirty="0"/>
              <a:t> et non-blocage</a:t>
            </a:r>
            <a:r>
              <a:rPr lang="fr-FR" sz="2400" dirty="0" smtClean="0"/>
              <a:t>.</a:t>
            </a:r>
          </a:p>
          <a:p>
            <a:pPr algn="just">
              <a:lnSpc>
                <a:spcPct val="150000"/>
              </a:lnSpc>
            </a:pPr>
            <a:r>
              <a:rPr lang="fr-FR" sz="2400" dirty="0"/>
              <a:t>Suite de migration d’un ancien projet </a:t>
            </a:r>
            <a:r>
              <a:rPr lang="fr-FR" sz="2400" dirty="0" err="1"/>
              <a:t>Spring</a:t>
            </a:r>
            <a:r>
              <a:rPr lang="fr-FR" sz="2400" dirty="0"/>
              <a:t> (ex 4.x/5.x) vers un </a:t>
            </a:r>
            <a:r>
              <a:rPr lang="fr-FR" sz="2400" dirty="0" err="1"/>
              <a:t>stack</a:t>
            </a:r>
            <a:r>
              <a:rPr lang="fr-FR" sz="2400" dirty="0"/>
              <a:t> plus moderne</a:t>
            </a:r>
            <a:r>
              <a:rPr lang="fr-FR" sz="2400" dirty="0" smtClean="0"/>
              <a:t>.</a:t>
            </a:r>
          </a:p>
          <a:p>
            <a:pPr algn="just">
              <a:lnSpc>
                <a:spcPct val="150000"/>
              </a:lnSpc>
            </a:pPr>
            <a:r>
              <a:rPr lang="fr-FR" sz="2400" dirty="0"/>
              <a:t>Applications combinant front-end web, back-end API REST/</a:t>
            </a:r>
            <a:r>
              <a:rPr lang="fr-FR" sz="2400" dirty="0" err="1"/>
              <a:t>GraphQL</a:t>
            </a:r>
            <a:r>
              <a:rPr lang="fr-FR" sz="2400" dirty="0"/>
              <a:t>, base de données relationnelle ou non-relationnelle.</a:t>
            </a:r>
          </a:p>
        </p:txBody>
      </p:sp>
    </p:spTree>
    <p:extLst>
      <p:ext uri="{BB962C8B-B14F-4D97-AF65-F5344CB8AC3E}">
        <p14:creationId xmlns:p14="http://schemas.microsoft.com/office/powerpoint/2010/main" val="463815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re 1"/>
          <p:cNvSpPr>
            <a:spLocks noGrp="1"/>
          </p:cNvSpPr>
          <p:nvPr>
            <p:ph type="title"/>
          </p:nvPr>
        </p:nvSpPr>
        <p:spPr/>
        <p:txBody>
          <a:bodyPr/>
          <a:lstStyle/>
          <a:p>
            <a:pPr algn="ctr"/>
            <a:r>
              <a:rPr lang="fr-FR" altLang="fr-FR" smtClean="0"/>
              <a:t>Architecture &amp; Conception d’applications </a:t>
            </a: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424113" y="1628776"/>
            <a:ext cx="7605712" cy="4530725"/>
          </a:xfrm>
        </p:spPr>
      </p:pic>
    </p:spTree>
    <p:extLst>
      <p:ext uri="{BB962C8B-B14F-4D97-AF65-F5344CB8AC3E}">
        <p14:creationId xmlns:p14="http://schemas.microsoft.com/office/powerpoint/2010/main" val="3179653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re 1"/>
          <p:cNvSpPr>
            <a:spLocks noGrp="1"/>
          </p:cNvSpPr>
          <p:nvPr>
            <p:ph type="title"/>
          </p:nvPr>
        </p:nvSpPr>
        <p:spPr/>
        <p:txBody>
          <a:bodyPr/>
          <a:lstStyle/>
          <a:p>
            <a:pPr algn="ctr"/>
            <a:r>
              <a:rPr lang="fr-FR" altLang="fr-FR" smtClean="0"/>
              <a:t>Architecture &amp; Conception d’applications </a:t>
            </a:r>
          </a:p>
        </p:txBody>
      </p:sp>
      <p:pic>
        <p:nvPicPr>
          <p:cNvPr id="4" name="Espace réservé du contenu 3"/>
          <p:cNvPicPr>
            <a:picLocks noGrp="1" noChangeAspect="1"/>
          </p:cNvPicPr>
          <p:nvPr>
            <p:ph idx="1"/>
          </p:nvPr>
        </p:nvPicPr>
        <p:blipFill>
          <a:blip r:embed="rId2"/>
          <a:stretch>
            <a:fillRect/>
          </a:stretch>
        </p:blipFill>
        <p:spPr>
          <a:xfrm>
            <a:off x="1981200" y="1600200"/>
            <a:ext cx="8229600" cy="4781550"/>
          </a:xfrm>
          <a:ln w="38100" cap="sq">
            <a:solidFill>
              <a:srgbClr val="000000"/>
            </a:solidFill>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153505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re 1"/>
          <p:cNvSpPr>
            <a:spLocks noGrp="1"/>
          </p:cNvSpPr>
          <p:nvPr>
            <p:ph type="title"/>
          </p:nvPr>
        </p:nvSpPr>
        <p:spPr/>
        <p:txBody>
          <a:bodyPr/>
          <a:lstStyle/>
          <a:p>
            <a:pPr algn="ctr"/>
            <a:r>
              <a:rPr lang="fr-FR" altLang="fr-FR" smtClean="0"/>
              <a:t>Les différents modules et projets Spring</a:t>
            </a:r>
          </a:p>
        </p:txBody>
      </p:sp>
      <p:pic>
        <p:nvPicPr>
          <p:cNvPr id="4" name="Espace réservé du contenu 3"/>
          <p:cNvPicPr>
            <a:picLocks noGrp="1" noChangeAspect="1"/>
          </p:cNvPicPr>
          <p:nvPr>
            <p:ph idx="1"/>
          </p:nvPr>
        </p:nvPicPr>
        <p:blipFill>
          <a:blip r:embed="rId2"/>
          <a:stretch>
            <a:fillRect/>
          </a:stretch>
        </p:blipFill>
        <p:spPr>
          <a:xfrm>
            <a:off x="1981201" y="1773238"/>
            <a:ext cx="8507413" cy="4248150"/>
          </a:xfrm>
          <a:ln w="38100" cap="sq">
            <a:solidFill>
              <a:srgbClr val="000000"/>
            </a:solidFill>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778802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1"/>
          <p:cNvSpPr>
            <a:spLocks noGrp="1"/>
          </p:cNvSpPr>
          <p:nvPr>
            <p:ph type="title"/>
          </p:nvPr>
        </p:nvSpPr>
        <p:spPr/>
        <p:txBody>
          <a:bodyPr/>
          <a:lstStyle/>
          <a:p>
            <a:pPr algn="ctr"/>
            <a:r>
              <a:rPr lang="fr-FR" altLang="fr-FR" smtClean="0"/>
              <a:t>Architecture de Spring Framework</a:t>
            </a:r>
          </a:p>
        </p:txBody>
      </p:sp>
      <p:pic>
        <p:nvPicPr>
          <p:cNvPr id="4" name="Espace réservé du contenu 3"/>
          <p:cNvPicPr>
            <a:picLocks noGrp="1" noChangeAspect="1"/>
          </p:cNvPicPr>
          <p:nvPr>
            <p:ph idx="1"/>
          </p:nvPr>
        </p:nvPicPr>
        <p:blipFill>
          <a:blip r:embed="rId2"/>
          <a:stretch>
            <a:fillRect/>
          </a:stretch>
        </p:blipFill>
        <p:spPr>
          <a:xfrm>
            <a:off x="2424113" y="1600201"/>
            <a:ext cx="7200900" cy="4530725"/>
          </a:xfrm>
          <a:ln w="38100" cap="sq">
            <a:solidFill>
              <a:srgbClr val="000000"/>
            </a:solidFill>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771470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Plan </a:t>
            </a:r>
            <a:endParaRPr lang="fr-FR" dirty="0"/>
          </a:p>
        </p:txBody>
      </p:sp>
      <p:sp>
        <p:nvSpPr>
          <p:cNvPr id="3" name="Espace réservé du contenu 2"/>
          <p:cNvSpPr>
            <a:spLocks noGrp="1"/>
          </p:cNvSpPr>
          <p:nvPr>
            <p:ph idx="1"/>
          </p:nvPr>
        </p:nvSpPr>
        <p:spPr/>
        <p:txBody>
          <a:bodyPr/>
          <a:lstStyle/>
          <a:p>
            <a:pPr marL="457200" lvl="0" indent="-457200">
              <a:lnSpc>
                <a:spcPct val="200000"/>
              </a:lnSpc>
              <a:buFont typeface="+mj-lt"/>
              <a:buAutoNum type="arabicPeriod"/>
            </a:pPr>
            <a:r>
              <a:rPr lang="fr-FR" b="1" dirty="0"/>
              <a:t>Séance 1 : Architecture Full </a:t>
            </a:r>
            <a:r>
              <a:rPr lang="fr-FR" b="1" dirty="0" err="1"/>
              <a:t>Stack</a:t>
            </a:r>
            <a:r>
              <a:rPr lang="fr-FR" b="1" dirty="0"/>
              <a:t> &amp; mise en place des environnements</a:t>
            </a:r>
            <a:endParaRPr lang="fr-FR" dirty="0"/>
          </a:p>
          <a:p>
            <a:pPr marL="457200" lvl="0" indent="-457200">
              <a:lnSpc>
                <a:spcPct val="200000"/>
              </a:lnSpc>
              <a:buFont typeface="+mj-lt"/>
              <a:buAutoNum type="arabicPeriod"/>
            </a:pPr>
            <a:r>
              <a:rPr lang="en-US" b="1" dirty="0"/>
              <a:t>Séance 2: Backend Spring Boot: API REST &amp; JPA</a:t>
            </a:r>
            <a:endParaRPr lang="fr-FR" dirty="0"/>
          </a:p>
          <a:p>
            <a:pPr marL="457200" lvl="0" indent="-457200">
              <a:lnSpc>
                <a:spcPct val="200000"/>
              </a:lnSpc>
              <a:buFont typeface="+mj-lt"/>
              <a:buAutoNum type="arabicPeriod"/>
            </a:pPr>
            <a:r>
              <a:rPr lang="fr-FR" b="1" dirty="0"/>
              <a:t>Séance 3 : </a:t>
            </a:r>
            <a:r>
              <a:rPr lang="fr-FR" b="1" dirty="0" err="1"/>
              <a:t>Frontend</a:t>
            </a:r>
            <a:r>
              <a:rPr lang="fr-FR" b="1" dirty="0"/>
              <a:t> </a:t>
            </a:r>
            <a:r>
              <a:rPr lang="fr-FR" b="1" dirty="0" err="1"/>
              <a:t>Angular</a:t>
            </a:r>
            <a:r>
              <a:rPr lang="fr-FR" b="1" dirty="0"/>
              <a:t> : services HTTP, formulaires &amp; </a:t>
            </a:r>
            <a:r>
              <a:rPr lang="fr-FR" b="1" dirty="0" err="1"/>
              <a:t>routing</a:t>
            </a:r>
            <a:endParaRPr lang="fr-FR" dirty="0"/>
          </a:p>
          <a:p>
            <a:pPr marL="457200" indent="-457200">
              <a:lnSpc>
                <a:spcPct val="200000"/>
              </a:lnSpc>
              <a:buFont typeface="+mj-lt"/>
              <a:buAutoNum type="arabicPeriod"/>
            </a:pPr>
            <a:r>
              <a:rPr lang="fr-FR" b="1" dirty="0"/>
              <a:t>Sécurité et </a:t>
            </a:r>
            <a:r>
              <a:rPr lang="fr-FR" b="1" dirty="0" smtClean="0"/>
              <a:t>authentification</a:t>
            </a:r>
          </a:p>
          <a:p>
            <a:pPr marL="457200" indent="-457200">
              <a:lnSpc>
                <a:spcPct val="200000"/>
              </a:lnSpc>
              <a:buFont typeface="+mj-lt"/>
              <a:buAutoNum type="arabicPeriod"/>
            </a:pPr>
            <a:r>
              <a:rPr lang="fr-FR" b="1" dirty="0"/>
              <a:t>Optimisation, déploiement &amp; bonnes pratiques</a:t>
            </a:r>
            <a:endParaRPr lang="fr-FR" dirty="0"/>
          </a:p>
        </p:txBody>
      </p:sp>
    </p:spTree>
    <p:extLst>
      <p:ext uri="{BB962C8B-B14F-4D97-AF65-F5344CB8AC3E}">
        <p14:creationId xmlns:p14="http://schemas.microsoft.com/office/powerpoint/2010/main" val="3845985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re 1"/>
          <p:cNvSpPr>
            <a:spLocks noGrp="1"/>
          </p:cNvSpPr>
          <p:nvPr>
            <p:ph type="title"/>
          </p:nvPr>
        </p:nvSpPr>
        <p:spPr>
          <a:xfrm>
            <a:off x="1069848" y="484632"/>
            <a:ext cx="10058400" cy="614703"/>
          </a:xfrm>
        </p:spPr>
        <p:txBody>
          <a:bodyPr>
            <a:normAutofit fontScale="90000"/>
          </a:bodyPr>
          <a:lstStyle/>
          <a:p>
            <a:pPr algn="ctr"/>
            <a:r>
              <a:rPr lang="fr-FR" altLang="fr-FR" dirty="0" smtClean="0"/>
              <a:t>L’injection de dépendances</a:t>
            </a: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202075" y="1417638"/>
            <a:ext cx="9585789" cy="4705760"/>
          </a:xfrm>
        </p:spPr>
      </p:pic>
    </p:spTree>
    <p:extLst>
      <p:ext uri="{BB962C8B-B14F-4D97-AF65-F5344CB8AC3E}">
        <p14:creationId xmlns:p14="http://schemas.microsoft.com/office/powerpoint/2010/main" val="31827979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p:txBody>
          <a:bodyPr/>
          <a:lstStyle/>
          <a:p>
            <a:r>
              <a:rPr lang="fr-FR" dirty="0" err="1" smtClean="0"/>
              <a:t>Maven</a:t>
            </a:r>
            <a:r>
              <a:rPr lang="fr-FR" dirty="0" smtClean="0"/>
              <a:t> </a:t>
            </a:r>
            <a:endParaRPr lang="fr-FR" dirty="0"/>
          </a:p>
        </p:txBody>
      </p:sp>
      <p:sp>
        <p:nvSpPr>
          <p:cNvPr id="5" name="Sous-titre 4"/>
          <p:cNvSpPr>
            <a:spLocks noGrp="1"/>
          </p:cNvSpPr>
          <p:nvPr>
            <p:ph type="subTitle" idx="1"/>
          </p:nvPr>
        </p:nvSpPr>
        <p:spPr/>
        <p:txBody>
          <a:bodyPr>
            <a:normAutofit/>
          </a:bodyPr>
          <a:lstStyle/>
          <a:p>
            <a:r>
              <a:rPr lang="fr-FR" sz="4000" b="1" dirty="0" smtClean="0"/>
              <a:t>Manager votre projet</a:t>
            </a:r>
            <a:endParaRPr lang="fr-FR" sz="4000" b="1" dirty="0"/>
          </a:p>
        </p:txBody>
      </p:sp>
    </p:spTree>
    <p:extLst>
      <p:ext uri="{BB962C8B-B14F-4D97-AF65-F5344CB8AC3E}">
        <p14:creationId xmlns:p14="http://schemas.microsoft.com/office/powerpoint/2010/main" val="20882052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67490" y="764704"/>
            <a:ext cx="7024744" cy="1143000"/>
          </a:xfrm>
        </p:spPr>
        <p:txBody>
          <a:bodyPr/>
          <a:lstStyle/>
          <a:p>
            <a:pPr algn="ctr"/>
            <a:r>
              <a:rPr lang="fr-FR" dirty="0" smtClean="0"/>
              <a:t>MAVEN</a:t>
            </a:r>
            <a:endParaRPr lang="fr-FR" dirty="0"/>
          </a:p>
        </p:txBody>
      </p:sp>
      <p:sp>
        <p:nvSpPr>
          <p:cNvPr id="3" name="Espace réservé du contenu 2"/>
          <p:cNvSpPr>
            <a:spLocks noGrp="1"/>
          </p:cNvSpPr>
          <p:nvPr>
            <p:ph idx="1"/>
          </p:nvPr>
        </p:nvSpPr>
        <p:spPr>
          <a:xfrm>
            <a:off x="1119883" y="1700809"/>
            <a:ext cx="10191964" cy="3508977"/>
          </a:xfrm>
        </p:spPr>
        <p:txBody>
          <a:bodyPr>
            <a:noAutofit/>
          </a:bodyPr>
          <a:lstStyle/>
          <a:p>
            <a:pPr algn="just">
              <a:lnSpc>
                <a:spcPct val="250000"/>
              </a:lnSpc>
            </a:pPr>
            <a:r>
              <a:rPr lang="fr-FR" b="1" dirty="0" err="1"/>
              <a:t>Maven</a:t>
            </a:r>
            <a:r>
              <a:rPr lang="fr-FR" b="1" dirty="0"/>
              <a:t> est un outil de construction de projets (</a:t>
            </a:r>
            <a:r>
              <a:rPr lang="fr-FR" b="1" dirty="0" err="1"/>
              <a:t>build</a:t>
            </a:r>
            <a:r>
              <a:rPr lang="fr-FR" b="1" dirty="0"/>
              <a:t>) open source développé par la fondation Apache, initialement pour les besoins du projet Jakarta Turbine. Il permet de faciliter et d'automatiser certaines tâches de la gestion d'un projet Java.</a:t>
            </a:r>
          </a:p>
        </p:txBody>
      </p:sp>
    </p:spTree>
    <p:extLst>
      <p:ext uri="{BB962C8B-B14F-4D97-AF65-F5344CB8AC3E}">
        <p14:creationId xmlns:p14="http://schemas.microsoft.com/office/powerpoint/2010/main" val="34422505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67490" y="404664"/>
            <a:ext cx="7024744" cy="1143000"/>
          </a:xfrm>
        </p:spPr>
        <p:txBody>
          <a:bodyPr/>
          <a:lstStyle/>
          <a:p>
            <a:pPr algn="ctr"/>
            <a:r>
              <a:rPr lang="fr-FR" dirty="0" smtClean="0"/>
              <a:t>MAVEN</a:t>
            </a:r>
            <a:endParaRPr lang="fr-FR" dirty="0"/>
          </a:p>
        </p:txBody>
      </p:sp>
      <p:sp>
        <p:nvSpPr>
          <p:cNvPr id="3" name="Espace réservé du contenu 2"/>
          <p:cNvSpPr>
            <a:spLocks noGrp="1"/>
          </p:cNvSpPr>
          <p:nvPr>
            <p:ph idx="1"/>
          </p:nvPr>
        </p:nvSpPr>
        <p:spPr>
          <a:xfrm>
            <a:off x="1089061" y="1649083"/>
            <a:ext cx="10212512" cy="3508977"/>
          </a:xfrm>
        </p:spPr>
        <p:txBody>
          <a:bodyPr>
            <a:noAutofit/>
          </a:bodyPr>
          <a:lstStyle/>
          <a:p>
            <a:pPr algn="just">
              <a:lnSpc>
                <a:spcPct val="200000"/>
              </a:lnSpc>
            </a:pPr>
            <a:r>
              <a:rPr lang="fr-FR" dirty="0"/>
              <a:t>Il permet notamment :</a:t>
            </a:r>
          </a:p>
          <a:p>
            <a:pPr lvl="1" algn="just">
              <a:lnSpc>
                <a:spcPct val="200000"/>
              </a:lnSpc>
            </a:pPr>
            <a:r>
              <a:rPr lang="fr-FR" sz="2400" dirty="0"/>
              <a:t>d'automatiser certaines tâches : compilation, tests unitaires et déploiement des applications qui composent le projet</a:t>
            </a:r>
          </a:p>
          <a:p>
            <a:pPr lvl="1" algn="just">
              <a:lnSpc>
                <a:spcPct val="200000"/>
              </a:lnSpc>
            </a:pPr>
            <a:r>
              <a:rPr lang="fr-FR" sz="2400" dirty="0"/>
              <a:t>de gérer des dépendances vis-à-vis des bibliothèques nécessaires au projet</a:t>
            </a:r>
          </a:p>
          <a:p>
            <a:pPr lvl="1" algn="just">
              <a:lnSpc>
                <a:spcPct val="200000"/>
              </a:lnSpc>
            </a:pPr>
            <a:r>
              <a:rPr lang="fr-FR" sz="2400" dirty="0"/>
              <a:t>de générer des documentations concernant le projet</a:t>
            </a:r>
          </a:p>
          <a:p>
            <a:pPr algn="just">
              <a:lnSpc>
                <a:spcPct val="200000"/>
              </a:lnSpc>
            </a:pPr>
            <a:endParaRPr lang="fr-FR" dirty="0"/>
          </a:p>
        </p:txBody>
      </p:sp>
    </p:spTree>
    <p:extLst>
      <p:ext uri="{BB962C8B-B14F-4D97-AF65-F5344CB8AC3E}">
        <p14:creationId xmlns:p14="http://schemas.microsoft.com/office/powerpoint/2010/main" val="388146716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208944" y="781351"/>
            <a:ext cx="8636737" cy="601136"/>
          </a:xfrm>
        </p:spPr>
        <p:txBody>
          <a:bodyPr>
            <a:normAutofit fontScale="90000"/>
          </a:bodyPr>
          <a:lstStyle/>
          <a:p>
            <a:r>
              <a:rPr lang="fr-FR" dirty="0"/>
              <a:t>Project Object Model (POM)</a:t>
            </a:r>
            <a:br>
              <a:rPr lang="fr-FR" dirty="0"/>
            </a:br>
            <a:endParaRPr lang="fr-FR" dirty="0"/>
          </a:p>
        </p:txBody>
      </p:sp>
      <p:sp>
        <p:nvSpPr>
          <p:cNvPr id="3" name="Espace réservé du contenu 2"/>
          <p:cNvSpPr>
            <a:spLocks noGrp="1"/>
          </p:cNvSpPr>
          <p:nvPr>
            <p:ph idx="1"/>
          </p:nvPr>
        </p:nvSpPr>
        <p:spPr>
          <a:xfrm>
            <a:off x="873303" y="1700809"/>
            <a:ext cx="10058400" cy="4131821"/>
          </a:xfrm>
        </p:spPr>
        <p:txBody>
          <a:bodyPr>
            <a:noAutofit/>
          </a:bodyPr>
          <a:lstStyle/>
          <a:p>
            <a:pPr algn="just">
              <a:lnSpc>
                <a:spcPct val="250000"/>
              </a:lnSpc>
            </a:pPr>
            <a:r>
              <a:rPr lang="fr-FR" sz="2400" dirty="0"/>
              <a:t>Chaque projet ou sous-projet est configuré par un POM qui contient les informations nécessaires à </a:t>
            </a:r>
            <a:r>
              <a:rPr lang="fr-FR" sz="2400" dirty="0" err="1"/>
              <a:t>Maven</a:t>
            </a:r>
            <a:r>
              <a:rPr lang="fr-FR" sz="2400" dirty="0"/>
              <a:t> pour traiter le projet (nom du projet, numéro de version, dépendances vers d'autres projets, bibliothèques nécessaires à la compilation, noms des contributeurs, etc.). </a:t>
            </a:r>
          </a:p>
        </p:txBody>
      </p:sp>
    </p:spTree>
    <p:extLst>
      <p:ext uri="{BB962C8B-B14F-4D97-AF65-F5344CB8AC3E}">
        <p14:creationId xmlns:p14="http://schemas.microsoft.com/office/powerpoint/2010/main" val="39223601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808252" y="555231"/>
            <a:ext cx="8903865" cy="673144"/>
          </a:xfrm>
        </p:spPr>
        <p:txBody>
          <a:bodyPr>
            <a:normAutofit fontScale="90000"/>
          </a:bodyPr>
          <a:lstStyle/>
          <a:p>
            <a:r>
              <a:rPr lang="fr-FR" dirty="0"/>
              <a:t>Project Object Model (POM)</a:t>
            </a:r>
            <a:br>
              <a:rPr lang="fr-FR" dirty="0"/>
            </a:br>
            <a:endParaRPr lang="fr-FR" dirty="0"/>
          </a:p>
        </p:txBody>
      </p:sp>
      <p:sp>
        <p:nvSpPr>
          <p:cNvPr id="3" name="Espace réservé du contenu 2"/>
          <p:cNvSpPr>
            <a:spLocks noGrp="1"/>
          </p:cNvSpPr>
          <p:nvPr>
            <p:ph idx="1"/>
          </p:nvPr>
        </p:nvSpPr>
        <p:spPr>
          <a:xfrm>
            <a:off x="595901" y="1340769"/>
            <a:ext cx="10931703" cy="4371662"/>
          </a:xfrm>
        </p:spPr>
        <p:txBody>
          <a:bodyPr>
            <a:noAutofit/>
          </a:bodyPr>
          <a:lstStyle/>
          <a:p>
            <a:pPr algn="just">
              <a:lnSpc>
                <a:spcPct val="200000"/>
              </a:lnSpc>
            </a:pPr>
            <a:r>
              <a:rPr lang="fr-FR" dirty="0"/>
              <a:t>Ce POM se matérialise par un fichier pom.xml à la racine du projet. Cette approche permet l'héritage des propriétés du projet parent. Si une propriété est redéfinie dans le POM du projet, elle recouvre celle qui est définie dans le projet parent. Ceci introduit le concept de réutilisation de configuration. Le fichier </a:t>
            </a:r>
            <a:r>
              <a:rPr lang="fr-FR" dirty="0" err="1"/>
              <a:t>pom</a:t>
            </a:r>
            <a:r>
              <a:rPr lang="fr-FR" dirty="0"/>
              <a:t> du projet principal est nommé </a:t>
            </a:r>
            <a:r>
              <a:rPr lang="fr-FR" i="1" dirty="0" err="1"/>
              <a:t>pom</a:t>
            </a:r>
            <a:r>
              <a:rPr lang="fr-FR" i="1" dirty="0"/>
              <a:t> parent</a:t>
            </a:r>
            <a:r>
              <a:rPr lang="fr-FR" dirty="0"/>
              <a:t>. Il contient une description détaillée de votre projet, avec en particulier des informations concernant le </a:t>
            </a:r>
            <a:r>
              <a:rPr lang="fr-FR" dirty="0" err="1"/>
              <a:t>versionnage</a:t>
            </a:r>
            <a:r>
              <a:rPr lang="fr-FR" dirty="0"/>
              <a:t> et la gestion des configurations, les dépendances, les ressources de l'application, les tests, les membres de l'équipe, la structure et bien plus.</a:t>
            </a:r>
          </a:p>
          <a:p>
            <a:pPr algn="just">
              <a:lnSpc>
                <a:spcPct val="200000"/>
              </a:lnSpc>
            </a:pPr>
            <a:endParaRPr lang="fr-FR" dirty="0"/>
          </a:p>
        </p:txBody>
      </p:sp>
    </p:spTree>
    <p:extLst>
      <p:ext uri="{BB962C8B-B14F-4D97-AF65-F5344CB8AC3E}">
        <p14:creationId xmlns:p14="http://schemas.microsoft.com/office/powerpoint/2010/main" val="16872204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ctr"/>
            <a:r>
              <a:rPr lang="fr-FR" dirty="0" smtClean="0"/>
              <a:t>Gestion des dépendances par MAVEN 2</a:t>
            </a:r>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025" y="2302346"/>
            <a:ext cx="7219950" cy="37909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94784242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p:txBody>
          <a:bodyPr/>
          <a:lstStyle/>
          <a:p>
            <a:r>
              <a:rPr lang="fr-FR" dirty="0" err="1" smtClean="0"/>
              <a:t>Spring</a:t>
            </a:r>
            <a:r>
              <a:rPr lang="fr-FR" dirty="0" smtClean="0"/>
              <a:t> Boot</a:t>
            </a:r>
            <a:endParaRPr lang="fr-FR" dirty="0"/>
          </a:p>
        </p:txBody>
      </p:sp>
      <p:sp>
        <p:nvSpPr>
          <p:cNvPr id="5" name="Sous-titre 4"/>
          <p:cNvSpPr>
            <a:spLocks noGrp="1"/>
          </p:cNvSpPr>
          <p:nvPr>
            <p:ph type="subTitle" idx="1"/>
          </p:nvPr>
        </p:nvSpPr>
        <p:spPr/>
        <p:txBody>
          <a:bodyPr>
            <a:normAutofit/>
          </a:bodyPr>
          <a:lstStyle/>
          <a:p>
            <a:r>
              <a:rPr lang="fr-FR" sz="2400" b="1" dirty="0" smtClean="0"/>
              <a:t>Faciliter le développement de votre </a:t>
            </a:r>
            <a:r>
              <a:rPr lang="fr-FR" sz="2400" b="1" dirty="0" err="1" smtClean="0"/>
              <a:t>Backend</a:t>
            </a:r>
            <a:endParaRPr lang="fr-FR" sz="2400" b="1" dirty="0"/>
          </a:p>
        </p:txBody>
      </p:sp>
      <p:pic>
        <p:nvPicPr>
          <p:cNvPr id="6" name="Picture 2" descr="RÃ©sultat de recherche d'images pour &quot;spring boot&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446289">
            <a:off x="9441950" y="5293770"/>
            <a:ext cx="2048891" cy="1077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043436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67490" y="620688"/>
            <a:ext cx="7024744" cy="889168"/>
          </a:xfrm>
        </p:spPr>
        <p:txBody>
          <a:bodyPr>
            <a:normAutofit fontScale="90000"/>
          </a:bodyPr>
          <a:lstStyle/>
          <a:p>
            <a:pPr algn="ctr"/>
            <a:r>
              <a:rPr lang="fr-FR" b="1" dirty="0"/>
              <a:t>Pourquoi </a:t>
            </a:r>
            <a:r>
              <a:rPr lang="fr-FR" b="1" dirty="0" err="1"/>
              <a:t>Spring</a:t>
            </a:r>
            <a:r>
              <a:rPr lang="fr-FR" b="1" dirty="0"/>
              <a:t> Boot ?</a:t>
            </a:r>
          </a:p>
        </p:txBody>
      </p:sp>
      <p:sp>
        <p:nvSpPr>
          <p:cNvPr id="3" name="Espace réservé du contenu 2"/>
          <p:cNvSpPr>
            <a:spLocks noGrp="1"/>
          </p:cNvSpPr>
          <p:nvPr>
            <p:ph idx="1"/>
          </p:nvPr>
        </p:nvSpPr>
        <p:spPr>
          <a:xfrm>
            <a:off x="1304817" y="1700808"/>
            <a:ext cx="9750175" cy="4464496"/>
          </a:xfrm>
        </p:spPr>
        <p:txBody>
          <a:bodyPr>
            <a:normAutofit/>
          </a:bodyPr>
          <a:lstStyle/>
          <a:p>
            <a:pPr algn="just">
              <a:lnSpc>
                <a:spcPct val="150000"/>
              </a:lnSpc>
            </a:pPr>
            <a:r>
              <a:rPr lang="fr-FR" dirty="0"/>
              <a:t>Point d’entrée dans la plateforme (au lieu de </a:t>
            </a:r>
            <a:r>
              <a:rPr lang="fr-FR" dirty="0" err="1"/>
              <a:t>spring</a:t>
            </a:r>
            <a:r>
              <a:rPr lang="fr-FR" dirty="0"/>
              <a:t>-*) </a:t>
            </a:r>
            <a:endParaRPr lang="fr-FR" dirty="0" smtClean="0"/>
          </a:p>
          <a:p>
            <a:pPr algn="just">
              <a:lnSpc>
                <a:spcPct val="150000"/>
              </a:lnSpc>
            </a:pPr>
            <a:r>
              <a:rPr lang="fr-FR" dirty="0" smtClean="0"/>
              <a:t>Dépendances </a:t>
            </a:r>
            <a:r>
              <a:rPr lang="fr-FR" dirty="0"/>
              <a:t>prêtes à l’emploi </a:t>
            </a:r>
            <a:endParaRPr lang="fr-FR" dirty="0" smtClean="0"/>
          </a:p>
          <a:p>
            <a:pPr algn="just">
              <a:lnSpc>
                <a:spcPct val="150000"/>
              </a:lnSpc>
            </a:pPr>
            <a:r>
              <a:rPr lang="fr-FR" dirty="0" smtClean="0"/>
              <a:t>Auto-Configuration </a:t>
            </a:r>
          </a:p>
          <a:p>
            <a:pPr algn="just">
              <a:lnSpc>
                <a:spcPct val="150000"/>
              </a:lnSpc>
            </a:pPr>
            <a:r>
              <a:rPr lang="fr-FR" dirty="0" err="1" smtClean="0"/>
              <a:t>Standalone</a:t>
            </a:r>
            <a:r>
              <a:rPr lang="fr-FR" dirty="0" smtClean="0"/>
              <a:t> </a:t>
            </a:r>
            <a:r>
              <a:rPr lang="fr-FR" dirty="0"/>
              <a:t>application </a:t>
            </a:r>
            <a:endParaRPr lang="fr-FR" dirty="0" smtClean="0"/>
          </a:p>
          <a:p>
            <a:pPr algn="just">
              <a:lnSpc>
                <a:spcPct val="150000"/>
              </a:lnSpc>
            </a:pPr>
            <a:r>
              <a:rPr lang="fr-FR" dirty="0" err="1" smtClean="0"/>
              <a:t>Tomcat</a:t>
            </a:r>
            <a:r>
              <a:rPr lang="fr-FR" dirty="0" smtClean="0"/>
              <a:t>/</a:t>
            </a:r>
            <a:r>
              <a:rPr lang="fr-FR" dirty="0" err="1" smtClean="0"/>
              <a:t>Jetty</a:t>
            </a:r>
            <a:r>
              <a:rPr lang="fr-FR" dirty="0" smtClean="0"/>
              <a:t> </a:t>
            </a:r>
            <a:r>
              <a:rPr lang="fr-FR" dirty="0"/>
              <a:t>en mode </a:t>
            </a:r>
            <a:r>
              <a:rPr lang="fr-FR" dirty="0" smtClean="0"/>
              <a:t>embarqué</a:t>
            </a:r>
          </a:p>
          <a:p>
            <a:pPr algn="just">
              <a:lnSpc>
                <a:spcPct val="150000"/>
              </a:lnSpc>
            </a:pPr>
            <a:r>
              <a:rPr lang="fr-FR" dirty="0" smtClean="0"/>
              <a:t> </a:t>
            </a:r>
            <a:r>
              <a:rPr lang="fr-FR" dirty="0"/>
              <a:t>Fonctionnalités pour la </a:t>
            </a:r>
            <a:r>
              <a:rPr lang="fr-FR" dirty="0" smtClean="0"/>
              <a:t>production</a:t>
            </a:r>
          </a:p>
          <a:p>
            <a:pPr algn="just">
              <a:lnSpc>
                <a:spcPct val="150000"/>
              </a:lnSpc>
            </a:pPr>
            <a:r>
              <a:rPr lang="fr-FR" dirty="0" smtClean="0"/>
              <a:t> </a:t>
            </a:r>
            <a:r>
              <a:rPr lang="fr-FR" dirty="0"/>
              <a:t>Pas de génération de code/de XML</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6161" y="2523332"/>
            <a:ext cx="2633861" cy="26338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044791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6" presetClass="entr" presetSubtype="0" fill="hold" nodeType="clickEffect">
                                  <p:stCondLst>
                                    <p:cond delay="0"/>
                                  </p:stCondLst>
                                  <p:childTnLst>
                                    <p:set>
                                      <p:cBhvr>
                                        <p:cTn id="34" dur="1" fill="hold">
                                          <p:stCondLst>
                                            <p:cond delay="0"/>
                                          </p:stCondLst>
                                        </p:cTn>
                                        <p:tgtEl>
                                          <p:spTgt spid="2050"/>
                                        </p:tgtEl>
                                        <p:attrNameLst>
                                          <p:attrName>style.visibility</p:attrName>
                                        </p:attrNameLst>
                                      </p:cBhvr>
                                      <p:to>
                                        <p:strVal val="visible"/>
                                      </p:to>
                                    </p:set>
                                    <p:animEffect transition="in" filter="wipe(down)">
                                      <p:cBhvr>
                                        <p:cTn id="35" dur="580">
                                          <p:stCondLst>
                                            <p:cond delay="0"/>
                                          </p:stCondLst>
                                        </p:cTn>
                                        <p:tgtEl>
                                          <p:spTgt spid="2050"/>
                                        </p:tgtEl>
                                      </p:cBhvr>
                                    </p:animEffect>
                                    <p:anim calcmode="lin" valueType="num">
                                      <p:cBhvr>
                                        <p:cTn id="36" dur="1822" tmFilter="0,0; 0.14,0.36; 0.43,0.73; 0.71,0.91; 1.0,1.0">
                                          <p:stCondLst>
                                            <p:cond delay="0"/>
                                          </p:stCondLst>
                                        </p:cTn>
                                        <p:tgtEl>
                                          <p:spTgt spid="2050"/>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2050"/>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2050"/>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2050"/>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2050"/>
                                        </p:tgtEl>
                                        <p:attrNameLst>
                                          <p:attrName>ppt_y</p:attrName>
                                        </p:attrNameLst>
                                      </p:cBhvr>
                                      <p:tavLst>
                                        <p:tav tm="0" fmla="#ppt_y-sin(pi*$)/81">
                                          <p:val>
                                            <p:fltVal val="0"/>
                                          </p:val>
                                        </p:tav>
                                        <p:tav tm="100000">
                                          <p:val>
                                            <p:fltVal val="1"/>
                                          </p:val>
                                        </p:tav>
                                      </p:tavLst>
                                    </p:anim>
                                    <p:animScale>
                                      <p:cBhvr>
                                        <p:cTn id="41" dur="26">
                                          <p:stCondLst>
                                            <p:cond delay="650"/>
                                          </p:stCondLst>
                                        </p:cTn>
                                        <p:tgtEl>
                                          <p:spTgt spid="2050"/>
                                        </p:tgtEl>
                                      </p:cBhvr>
                                      <p:to x="100000" y="60000"/>
                                    </p:animScale>
                                    <p:animScale>
                                      <p:cBhvr>
                                        <p:cTn id="42" dur="166" decel="50000">
                                          <p:stCondLst>
                                            <p:cond delay="676"/>
                                          </p:stCondLst>
                                        </p:cTn>
                                        <p:tgtEl>
                                          <p:spTgt spid="2050"/>
                                        </p:tgtEl>
                                      </p:cBhvr>
                                      <p:to x="100000" y="100000"/>
                                    </p:animScale>
                                    <p:animScale>
                                      <p:cBhvr>
                                        <p:cTn id="43" dur="26">
                                          <p:stCondLst>
                                            <p:cond delay="1312"/>
                                          </p:stCondLst>
                                        </p:cTn>
                                        <p:tgtEl>
                                          <p:spTgt spid="2050"/>
                                        </p:tgtEl>
                                      </p:cBhvr>
                                      <p:to x="100000" y="80000"/>
                                    </p:animScale>
                                    <p:animScale>
                                      <p:cBhvr>
                                        <p:cTn id="44" dur="166" decel="50000">
                                          <p:stCondLst>
                                            <p:cond delay="1338"/>
                                          </p:stCondLst>
                                        </p:cTn>
                                        <p:tgtEl>
                                          <p:spTgt spid="2050"/>
                                        </p:tgtEl>
                                      </p:cBhvr>
                                      <p:to x="100000" y="100000"/>
                                    </p:animScale>
                                    <p:animScale>
                                      <p:cBhvr>
                                        <p:cTn id="45" dur="26">
                                          <p:stCondLst>
                                            <p:cond delay="1642"/>
                                          </p:stCondLst>
                                        </p:cTn>
                                        <p:tgtEl>
                                          <p:spTgt spid="2050"/>
                                        </p:tgtEl>
                                      </p:cBhvr>
                                      <p:to x="100000" y="90000"/>
                                    </p:animScale>
                                    <p:animScale>
                                      <p:cBhvr>
                                        <p:cTn id="46" dur="166" decel="50000">
                                          <p:stCondLst>
                                            <p:cond delay="1668"/>
                                          </p:stCondLst>
                                        </p:cTn>
                                        <p:tgtEl>
                                          <p:spTgt spid="2050"/>
                                        </p:tgtEl>
                                      </p:cBhvr>
                                      <p:to x="100000" y="100000"/>
                                    </p:animScale>
                                    <p:animScale>
                                      <p:cBhvr>
                                        <p:cTn id="47" dur="26">
                                          <p:stCondLst>
                                            <p:cond delay="1808"/>
                                          </p:stCondLst>
                                        </p:cTn>
                                        <p:tgtEl>
                                          <p:spTgt spid="2050"/>
                                        </p:tgtEl>
                                      </p:cBhvr>
                                      <p:to x="100000" y="95000"/>
                                    </p:animScale>
                                    <p:animScale>
                                      <p:cBhvr>
                                        <p:cTn id="48" dur="166" decel="50000">
                                          <p:stCondLst>
                                            <p:cond delay="1834"/>
                                          </p:stCondLst>
                                        </p:cTn>
                                        <p:tgtEl>
                                          <p:spTgt spid="205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Problèmes avec </a:t>
            </a:r>
            <a:r>
              <a:rPr lang="fr-FR" dirty="0" err="1" smtClean="0"/>
              <a:t>Spring</a:t>
            </a:r>
            <a:r>
              <a:rPr lang="fr-FR" dirty="0" smtClean="0"/>
              <a:t> </a:t>
            </a:r>
            <a:endParaRPr lang="fr-FR" dirty="0"/>
          </a:p>
        </p:txBody>
      </p:sp>
      <p:sp>
        <p:nvSpPr>
          <p:cNvPr id="3" name="Espace réservé du contenu 2"/>
          <p:cNvSpPr>
            <a:spLocks noGrp="1"/>
          </p:cNvSpPr>
          <p:nvPr>
            <p:ph idx="1"/>
          </p:nvPr>
        </p:nvSpPr>
        <p:spPr/>
        <p:txBody>
          <a:bodyPr>
            <a:normAutofit/>
          </a:bodyPr>
          <a:lstStyle/>
          <a:p>
            <a:pPr algn="just">
              <a:lnSpc>
                <a:spcPct val="150000"/>
              </a:lnSpc>
            </a:pPr>
            <a:r>
              <a:rPr lang="fr-FR" sz="2800" dirty="0"/>
              <a:t>Configuration </a:t>
            </a:r>
            <a:r>
              <a:rPr lang="fr-FR" sz="2800" dirty="0" err="1"/>
              <a:t>Spring</a:t>
            </a:r>
            <a:r>
              <a:rPr lang="fr-FR" sz="2800" dirty="0"/>
              <a:t> </a:t>
            </a:r>
            <a:r>
              <a:rPr lang="fr-FR" sz="2800" b="1" dirty="0"/>
              <a:t>longue</a:t>
            </a:r>
            <a:r>
              <a:rPr lang="fr-FR" sz="2800" dirty="0"/>
              <a:t> et </a:t>
            </a:r>
            <a:r>
              <a:rPr lang="fr-FR" sz="2800" b="1" dirty="0" smtClean="0"/>
              <a:t>complexe</a:t>
            </a:r>
          </a:p>
          <a:p>
            <a:pPr algn="just">
              <a:lnSpc>
                <a:spcPct val="150000"/>
              </a:lnSpc>
            </a:pPr>
            <a:r>
              <a:rPr lang="fr-FR" sz="2800" dirty="0"/>
              <a:t>Multiplication des fichiers XML et des </a:t>
            </a:r>
            <a:r>
              <a:rPr lang="fr-FR" sz="2800" dirty="0" smtClean="0"/>
              <a:t>dépendances</a:t>
            </a:r>
          </a:p>
          <a:p>
            <a:pPr algn="just">
              <a:lnSpc>
                <a:spcPct val="150000"/>
              </a:lnSpc>
            </a:pPr>
            <a:r>
              <a:rPr lang="fr-FR" sz="2800" dirty="0"/>
              <a:t>Démarrage de projets lent &amp; difficile à </a:t>
            </a:r>
            <a:r>
              <a:rPr lang="fr-FR" sz="2800" dirty="0" smtClean="0"/>
              <a:t>standardiser</a:t>
            </a:r>
          </a:p>
          <a:p>
            <a:pPr algn="just">
              <a:lnSpc>
                <a:spcPct val="150000"/>
              </a:lnSpc>
            </a:pPr>
            <a:r>
              <a:rPr lang="fr-FR" sz="2800" dirty="0"/>
              <a:t>Temps d’intégration long pour les nouvelles équipes</a:t>
            </a:r>
          </a:p>
        </p:txBody>
      </p:sp>
    </p:spTree>
    <p:extLst>
      <p:ext uri="{BB962C8B-B14F-4D97-AF65-F5344CB8AC3E}">
        <p14:creationId xmlns:p14="http://schemas.microsoft.com/office/powerpoint/2010/main" val="2331195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p:txBody>
          <a:bodyPr/>
          <a:lstStyle/>
          <a:p>
            <a:pPr lvl="0" algn="ctr"/>
            <a:r>
              <a:rPr lang="fr-FR" b="1" dirty="0"/>
              <a:t>Séance </a:t>
            </a:r>
            <a:r>
              <a:rPr lang="fr-FR" b="1" dirty="0" smtClean="0"/>
              <a:t>1</a:t>
            </a:r>
            <a:r>
              <a:rPr lang="fr-FR" dirty="0"/>
              <a:t/>
            </a:r>
            <a:br>
              <a:rPr lang="fr-FR" dirty="0"/>
            </a:br>
            <a:endParaRPr lang="fr-FR" dirty="0"/>
          </a:p>
        </p:txBody>
      </p:sp>
      <p:sp>
        <p:nvSpPr>
          <p:cNvPr id="5" name="Sous-titre 4"/>
          <p:cNvSpPr>
            <a:spLocks noGrp="1"/>
          </p:cNvSpPr>
          <p:nvPr>
            <p:ph type="subTitle" idx="1"/>
          </p:nvPr>
        </p:nvSpPr>
        <p:spPr>
          <a:xfrm>
            <a:off x="1069847" y="4389120"/>
            <a:ext cx="8546763" cy="1069848"/>
          </a:xfrm>
        </p:spPr>
        <p:txBody>
          <a:bodyPr anchor="ctr">
            <a:normAutofit/>
          </a:bodyPr>
          <a:lstStyle/>
          <a:p>
            <a:r>
              <a:rPr lang="fr-FR" sz="2000" b="1" dirty="0"/>
              <a:t>Architecture Full </a:t>
            </a:r>
            <a:r>
              <a:rPr lang="fr-FR" sz="2000" b="1" dirty="0" err="1"/>
              <a:t>Stack</a:t>
            </a:r>
            <a:r>
              <a:rPr lang="fr-FR" sz="2000" b="1" dirty="0"/>
              <a:t> &amp; mise en place des environnements</a:t>
            </a:r>
            <a:endParaRPr lang="fr-FR" sz="2000" dirty="0"/>
          </a:p>
        </p:txBody>
      </p:sp>
    </p:spTree>
    <p:extLst>
      <p:ext uri="{BB962C8B-B14F-4D97-AF65-F5344CB8AC3E}">
        <p14:creationId xmlns:p14="http://schemas.microsoft.com/office/powerpoint/2010/main" val="205415245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a:t>Objectif de </a:t>
            </a:r>
            <a:r>
              <a:rPr lang="fr-FR" dirty="0" err="1"/>
              <a:t>Spring</a:t>
            </a:r>
            <a:r>
              <a:rPr lang="fr-FR" dirty="0"/>
              <a:t> Boot</a:t>
            </a:r>
          </a:p>
        </p:txBody>
      </p:sp>
      <p:sp>
        <p:nvSpPr>
          <p:cNvPr id="3" name="Espace réservé du contenu 2"/>
          <p:cNvSpPr>
            <a:spLocks noGrp="1"/>
          </p:cNvSpPr>
          <p:nvPr>
            <p:ph idx="1"/>
          </p:nvPr>
        </p:nvSpPr>
        <p:spPr/>
        <p:txBody>
          <a:bodyPr>
            <a:normAutofit/>
          </a:bodyPr>
          <a:lstStyle/>
          <a:p>
            <a:pPr algn="just">
              <a:lnSpc>
                <a:spcPct val="200000"/>
              </a:lnSpc>
            </a:pPr>
            <a:r>
              <a:rPr lang="fr-FR" sz="2400" dirty="0"/>
              <a:t>Simplifier la création, la configuration et le déploiement d’applications </a:t>
            </a:r>
            <a:r>
              <a:rPr lang="fr-FR" sz="2400" dirty="0" err="1"/>
              <a:t>Spring</a:t>
            </a:r>
            <a:r>
              <a:rPr lang="fr-FR" sz="2400" dirty="0" smtClean="0"/>
              <a:t>.</a:t>
            </a:r>
          </a:p>
          <a:p>
            <a:pPr lvl="1" algn="just">
              <a:lnSpc>
                <a:spcPct val="200000"/>
              </a:lnSpc>
            </a:pPr>
            <a:r>
              <a:rPr lang="fr-FR" sz="2000" dirty="0"/>
              <a:t>Démarrage </a:t>
            </a:r>
            <a:r>
              <a:rPr lang="fr-FR" sz="2000" dirty="0" smtClean="0"/>
              <a:t>rapide</a:t>
            </a:r>
          </a:p>
          <a:p>
            <a:pPr lvl="1" algn="just">
              <a:lnSpc>
                <a:spcPct val="200000"/>
              </a:lnSpc>
            </a:pPr>
            <a:r>
              <a:rPr lang="fr-FR" sz="2000" dirty="0"/>
              <a:t>Moins de </a:t>
            </a:r>
            <a:r>
              <a:rPr lang="fr-FR" sz="2000" dirty="0" smtClean="0"/>
              <a:t>configuration</a:t>
            </a:r>
          </a:p>
          <a:p>
            <a:pPr lvl="1" algn="just">
              <a:lnSpc>
                <a:spcPct val="200000"/>
              </a:lnSpc>
            </a:pPr>
            <a:r>
              <a:rPr lang="fr-FR" sz="2000" dirty="0"/>
              <a:t>Plus de productivité</a:t>
            </a:r>
          </a:p>
        </p:txBody>
      </p:sp>
    </p:spTree>
    <p:extLst>
      <p:ext uri="{BB962C8B-B14F-4D97-AF65-F5344CB8AC3E}">
        <p14:creationId xmlns:p14="http://schemas.microsoft.com/office/powerpoint/2010/main" val="418742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a:t>Qu’est-ce que </a:t>
            </a:r>
            <a:r>
              <a:rPr lang="fr-FR" dirty="0" err="1"/>
              <a:t>Spring</a:t>
            </a:r>
            <a:r>
              <a:rPr lang="fr-FR" dirty="0"/>
              <a:t> Boot ?</a:t>
            </a:r>
          </a:p>
        </p:txBody>
      </p:sp>
      <p:sp>
        <p:nvSpPr>
          <p:cNvPr id="3" name="Espace réservé du contenu 2"/>
          <p:cNvSpPr>
            <a:spLocks noGrp="1"/>
          </p:cNvSpPr>
          <p:nvPr>
            <p:ph idx="1"/>
          </p:nvPr>
        </p:nvSpPr>
        <p:spPr/>
        <p:txBody>
          <a:bodyPr>
            <a:normAutofit/>
          </a:bodyPr>
          <a:lstStyle/>
          <a:p>
            <a:pPr algn="just">
              <a:lnSpc>
                <a:spcPct val="200000"/>
              </a:lnSpc>
            </a:pPr>
            <a:r>
              <a:rPr lang="fr-FR" sz="2800" dirty="0" err="1"/>
              <a:t>Spring</a:t>
            </a:r>
            <a:r>
              <a:rPr lang="fr-FR" sz="2800" dirty="0"/>
              <a:t> Boot est un </a:t>
            </a:r>
            <a:r>
              <a:rPr lang="fr-FR" sz="2800" b="1" dirty="0" err="1"/>
              <a:t>framework</a:t>
            </a:r>
            <a:r>
              <a:rPr lang="fr-FR" sz="2800" b="1" dirty="0"/>
              <a:t> basé sur </a:t>
            </a:r>
            <a:r>
              <a:rPr lang="fr-FR" sz="2800" b="1" dirty="0" err="1"/>
              <a:t>Spring</a:t>
            </a:r>
            <a:r>
              <a:rPr lang="fr-FR" sz="2800" dirty="0"/>
              <a:t> qui permet de créer des applications Java </a:t>
            </a:r>
            <a:r>
              <a:rPr lang="fr-FR" sz="2800" b="1" dirty="0"/>
              <a:t>prêtes à l’emploi</a:t>
            </a:r>
            <a:r>
              <a:rPr lang="fr-FR" sz="2800" dirty="0"/>
              <a:t>, avec </a:t>
            </a:r>
            <a:r>
              <a:rPr lang="fr-FR" sz="2800" b="1" dirty="0"/>
              <a:t>configuration automatique</a:t>
            </a:r>
            <a:r>
              <a:rPr lang="fr-FR" sz="2800" dirty="0"/>
              <a:t>, </a:t>
            </a:r>
            <a:r>
              <a:rPr lang="fr-FR" sz="2800" b="1" dirty="0"/>
              <a:t>serveur embarqué</a:t>
            </a:r>
            <a:r>
              <a:rPr lang="fr-FR" sz="2800" dirty="0"/>
              <a:t> et un système de dépendances simplifié.</a:t>
            </a:r>
          </a:p>
        </p:txBody>
      </p:sp>
    </p:spTree>
    <p:extLst>
      <p:ext uri="{BB962C8B-B14F-4D97-AF65-F5344CB8AC3E}">
        <p14:creationId xmlns:p14="http://schemas.microsoft.com/office/powerpoint/2010/main" val="109535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a:t>Positionnement dans l’Architecture Full </a:t>
            </a:r>
            <a:r>
              <a:rPr lang="fr-FR" dirty="0" err="1"/>
              <a:t>Stack</a:t>
            </a:r>
            <a:endParaRPr lang="fr-FR" dirty="0"/>
          </a:p>
        </p:txBody>
      </p:sp>
      <p:pic>
        <p:nvPicPr>
          <p:cNvPr id="4" name="Espace réservé du contenu 3"/>
          <p:cNvPicPr>
            <a:picLocks noGrp="1" noChangeAspect="1"/>
          </p:cNvPicPr>
          <p:nvPr>
            <p:ph idx="1"/>
          </p:nvPr>
        </p:nvPicPr>
        <p:blipFill>
          <a:blip r:embed="rId2">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376343" y="2640458"/>
            <a:ext cx="6185042" cy="31027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p:cNvSpPr/>
          <p:nvPr/>
        </p:nvSpPr>
        <p:spPr>
          <a:xfrm>
            <a:off x="7030433" y="2482104"/>
            <a:ext cx="4583306" cy="3261149"/>
          </a:xfrm>
          <a:prstGeom prst="rect">
            <a:avLst/>
          </a:prstGeom>
        </p:spPr>
        <p:txBody>
          <a:bodyPr wrap="none">
            <a:spAutoFit/>
          </a:bodyPr>
          <a:lstStyle/>
          <a:p>
            <a:pPr>
              <a:lnSpc>
                <a:spcPct val="300000"/>
              </a:lnSpc>
            </a:pPr>
            <a:r>
              <a:rPr lang="fr-FR" dirty="0" err="1"/>
              <a:t>Spring</a:t>
            </a:r>
            <a:r>
              <a:rPr lang="fr-FR" dirty="0"/>
              <a:t> Boot occupe </a:t>
            </a:r>
            <a:r>
              <a:rPr lang="fr-FR" b="1" dirty="0"/>
              <a:t>la couche Back-End</a:t>
            </a:r>
            <a:r>
              <a:rPr lang="fr-FR" dirty="0"/>
              <a:t> </a:t>
            </a:r>
            <a:r>
              <a:rPr lang="fr-FR" dirty="0" smtClean="0"/>
              <a:t>:</a:t>
            </a:r>
          </a:p>
          <a:p>
            <a:pPr marL="285750" indent="-285750">
              <a:lnSpc>
                <a:spcPct val="300000"/>
              </a:lnSpc>
              <a:buFont typeface="Arial" panose="020B0604020202020204" pitchFamily="34" charset="0"/>
              <a:buChar char="•"/>
            </a:pPr>
            <a:r>
              <a:rPr lang="fr-FR" dirty="0"/>
              <a:t>Expose des </a:t>
            </a:r>
            <a:r>
              <a:rPr lang="fr-FR" dirty="0" smtClean="0"/>
              <a:t>API</a:t>
            </a:r>
          </a:p>
          <a:p>
            <a:pPr marL="285750" indent="-285750">
              <a:lnSpc>
                <a:spcPct val="300000"/>
              </a:lnSpc>
              <a:buFont typeface="Arial" panose="020B0604020202020204" pitchFamily="34" charset="0"/>
              <a:buChar char="•"/>
            </a:pPr>
            <a:r>
              <a:rPr lang="fr-FR" dirty="0"/>
              <a:t>Implémente la logique </a:t>
            </a:r>
            <a:r>
              <a:rPr lang="fr-FR" dirty="0" smtClean="0"/>
              <a:t>métier</a:t>
            </a:r>
          </a:p>
          <a:p>
            <a:pPr marL="285750" indent="-285750">
              <a:lnSpc>
                <a:spcPct val="300000"/>
              </a:lnSpc>
              <a:buFont typeface="Arial" panose="020B0604020202020204" pitchFamily="34" charset="0"/>
              <a:buChar char="•"/>
            </a:pPr>
            <a:r>
              <a:rPr lang="fr-FR" dirty="0"/>
              <a:t>Accède à la base de données</a:t>
            </a:r>
          </a:p>
        </p:txBody>
      </p:sp>
    </p:spTree>
    <p:extLst>
      <p:ext uri="{BB962C8B-B14F-4D97-AF65-F5344CB8AC3E}">
        <p14:creationId xmlns:p14="http://schemas.microsoft.com/office/powerpoint/2010/main" val="35227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69848" y="484632"/>
            <a:ext cx="10058400" cy="727719"/>
          </a:xfrm>
        </p:spPr>
        <p:txBody>
          <a:bodyPr>
            <a:normAutofit/>
          </a:bodyPr>
          <a:lstStyle/>
          <a:p>
            <a:pPr algn="ctr"/>
            <a:r>
              <a:rPr lang="fr-FR" sz="3200" b="1" dirty="0"/>
              <a:t>Structure d’un Projet </a:t>
            </a:r>
            <a:r>
              <a:rPr lang="fr-FR" sz="3200" b="1" dirty="0" err="1"/>
              <a:t>Spring</a:t>
            </a:r>
            <a:r>
              <a:rPr lang="fr-FR" sz="3200" b="1" dirty="0"/>
              <a:t> Boot</a:t>
            </a:r>
          </a:p>
        </p:txBody>
      </p:sp>
      <p:pic>
        <p:nvPicPr>
          <p:cNvPr id="4" name="Espace réservé du contenu 3"/>
          <p:cNvPicPr>
            <a:picLocks noGrp="1" noChangeAspect="1"/>
          </p:cNvPicPr>
          <p:nvPr>
            <p:ph idx="1"/>
          </p:nvPr>
        </p:nvPicPr>
        <p:blipFill>
          <a:blip r:embed="rId2">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2445249" y="1828800"/>
            <a:ext cx="7417941" cy="37808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1678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a:t>@</a:t>
            </a:r>
            <a:r>
              <a:rPr lang="fr-FR" dirty="0" err="1"/>
              <a:t>SpringBootApplication</a:t>
            </a:r>
            <a:endParaRPr lang="fr-FR" dirty="0"/>
          </a:p>
        </p:txBody>
      </p:sp>
      <p:sp>
        <p:nvSpPr>
          <p:cNvPr id="3" name="Espace réservé du contenu 2"/>
          <p:cNvSpPr>
            <a:spLocks noGrp="1"/>
          </p:cNvSpPr>
          <p:nvPr>
            <p:ph idx="1"/>
          </p:nvPr>
        </p:nvSpPr>
        <p:spPr>
          <a:xfrm>
            <a:off x="6099048" y="2093976"/>
            <a:ext cx="5808700" cy="4050792"/>
          </a:xfrm>
        </p:spPr>
        <p:txBody>
          <a:bodyPr/>
          <a:lstStyle/>
          <a:p>
            <a:pPr>
              <a:lnSpc>
                <a:spcPct val="150000"/>
              </a:lnSpc>
            </a:pPr>
            <a:r>
              <a:rPr lang="fr-FR" dirty="0"/>
              <a:t>Elle combine </a:t>
            </a:r>
            <a:r>
              <a:rPr lang="fr-FR" dirty="0" smtClean="0"/>
              <a:t>:</a:t>
            </a:r>
          </a:p>
          <a:p>
            <a:pPr lvl="1">
              <a:lnSpc>
                <a:spcPct val="150000"/>
              </a:lnSpc>
            </a:pPr>
            <a:r>
              <a:rPr lang="fr-FR" b="1" dirty="0"/>
              <a:t>@</a:t>
            </a:r>
            <a:r>
              <a:rPr lang="fr-FR" b="1" dirty="0" smtClean="0"/>
              <a:t>Configuration</a:t>
            </a:r>
          </a:p>
          <a:p>
            <a:pPr lvl="1">
              <a:lnSpc>
                <a:spcPct val="150000"/>
              </a:lnSpc>
            </a:pPr>
            <a:r>
              <a:rPr lang="fr-FR" b="1" dirty="0"/>
              <a:t>@</a:t>
            </a:r>
            <a:r>
              <a:rPr lang="fr-FR" b="1" dirty="0" err="1" smtClean="0"/>
              <a:t>EnableAutoConfiguration</a:t>
            </a:r>
            <a:endParaRPr lang="fr-FR" b="1" dirty="0" smtClean="0"/>
          </a:p>
          <a:p>
            <a:pPr lvl="1">
              <a:lnSpc>
                <a:spcPct val="150000"/>
              </a:lnSpc>
            </a:pPr>
            <a:r>
              <a:rPr lang="fr-FR" b="1" dirty="0"/>
              <a:t>@</a:t>
            </a:r>
            <a:r>
              <a:rPr lang="fr-FR" b="1" dirty="0" err="1" smtClean="0"/>
              <a:t>ComponentScan</a:t>
            </a:r>
            <a:endParaRPr lang="fr-FR" b="1" dirty="0" smtClean="0"/>
          </a:p>
          <a:p>
            <a:pPr>
              <a:lnSpc>
                <a:spcPct val="150000"/>
              </a:lnSpc>
            </a:pPr>
            <a:r>
              <a:rPr lang="fr-FR" dirty="0"/>
              <a:t>Active l’auto-configuration + scan automatique des packages.</a:t>
            </a:r>
          </a:p>
        </p:txBody>
      </p:sp>
      <p:pic>
        <p:nvPicPr>
          <p:cNvPr id="4" name="Image 3"/>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493160" y="2093976"/>
            <a:ext cx="5137078" cy="30086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77511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a:t>Configuration</a:t>
            </a:r>
          </a:p>
        </p:txBody>
      </p:sp>
      <p:sp>
        <p:nvSpPr>
          <p:cNvPr id="4" name="Espace réservé du texte 3"/>
          <p:cNvSpPr>
            <a:spLocks noGrp="1"/>
          </p:cNvSpPr>
          <p:nvPr>
            <p:ph type="body" idx="1"/>
          </p:nvPr>
        </p:nvSpPr>
        <p:spPr/>
        <p:txBody>
          <a:bodyPr/>
          <a:lstStyle/>
          <a:p>
            <a:pPr algn="ctr"/>
            <a:r>
              <a:rPr lang="fr-FR" dirty="0" err="1"/>
              <a:t>application.properties</a:t>
            </a:r>
            <a:endParaRPr lang="fr-FR" dirty="0"/>
          </a:p>
        </p:txBody>
      </p:sp>
      <p:pic>
        <p:nvPicPr>
          <p:cNvPr id="8" name="Espace réservé du contenu 7"/>
          <p:cNvPicPr>
            <a:picLocks noGrp="1" noChangeAspect="1"/>
          </p:cNvPicPr>
          <p:nvPr>
            <p:ph sz="half" idx="2"/>
          </p:nvPr>
        </p:nvPicPr>
        <p:blipFill>
          <a:blip r:embed="rId2">
            <a:duotone>
              <a:prstClr val="black"/>
              <a:schemeClr val="accent5">
                <a:tint val="45000"/>
                <a:satMod val="400000"/>
              </a:schemeClr>
            </a:duotone>
          </a:blip>
          <a:stretch>
            <a:fillRect/>
          </a:stretch>
        </p:blipFill>
        <p:spPr>
          <a:xfrm>
            <a:off x="1356188" y="3462392"/>
            <a:ext cx="3626777" cy="16233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Espace réservé du texte 5"/>
          <p:cNvSpPr>
            <a:spLocks noGrp="1"/>
          </p:cNvSpPr>
          <p:nvPr>
            <p:ph type="body" sz="quarter" idx="3"/>
          </p:nvPr>
        </p:nvSpPr>
        <p:spPr/>
        <p:txBody>
          <a:bodyPr/>
          <a:lstStyle/>
          <a:p>
            <a:pPr algn="ctr"/>
            <a:r>
              <a:rPr lang="fr-FR" dirty="0" err="1"/>
              <a:t>application.yml</a:t>
            </a:r>
            <a:endParaRPr lang="fr-FR" dirty="0"/>
          </a:p>
        </p:txBody>
      </p:sp>
      <p:pic>
        <p:nvPicPr>
          <p:cNvPr id="9" name="Espace réservé du contenu 8"/>
          <p:cNvPicPr>
            <a:picLocks noGrp="1" noChangeAspect="1"/>
          </p:cNvPicPr>
          <p:nvPr>
            <p:ph sz="quarter" idx="4"/>
          </p:nvPr>
        </p:nvPicPr>
        <p:blipFill>
          <a:blip r:embed="rId3">
            <a:duotone>
              <a:prstClr val="black"/>
              <a:schemeClr val="accent5">
                <a:tint val="45000"/>
                <a:satMod val="400000"/>
              </a:schemeClr>
            </a:duotone>
          </a:blip>
          <a:stretch>
            <a:fillRect/>
          </a:stretch>
        </p:blipFill>
        <p:spPr>
          <a:xfrm>
            <a:off x="6616556" y="3462392"/>
            <a:ext cx="4253501" cy="15493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5752618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normAutofit/>
          </a:bodyPr>
          <a:lstStyle/>
          <a:p>
            <a:pPr algn="ctr"/>
            <a:r>
              <a:rPr lang="fr-FR" sz="3600" dirty="0" smtClean="0"/>
              <a:t>Comparer les deux configurations</a:t>
            </a:r>
            <a:endParaRPr lang="fr-FR" sz="3600" dirty="0"/>
          </a:p>
        </p:txBody>
      </p:sp>
      <p:pic>
        <p:nvPicPr>
          <p:cNvPr id="10" name="Espace réservé du contenu 9"/>
          <p:cNvPicPr>
            <a:picLocks noGrp="1" noChangeAspect="1"/>
          </p:cNvPicPr>
          <p:nvPr>
            <p:ph sz="half" idx="1"/>
          </p:nvPr>
        </p:nvPicPr>
        <p:blipFill>
          <a:blip r:embed="rId2"/>
          <a:stretch>
            <a:fillRect/>
          </a:stretch>
        </p:blipFill>
        <p:spPr>
          <a:xfrm>
            <a:off x="821932" y="2650732"/>
            <a:ext cx="4952143" cy="25993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Espace réservé du contenu 10"/>
          <p:cNvPicPr>
            <a:picLocks noGrp="1" noChangeAspect="1"/>
          </p:cNvPicPr>
          <p:nvPr>
            <p:ph sz="half" idx="2"/>
          </p:nvPr>
        </p:nvPicPr>
        <p:blipFill>
          <a:blip r:embed="rId3"/>
          <a:stretch>
            <a:fillRect/>
          </a:stretch>
        </p:blipFill>
        <p:spPr>
          <a:xfrm>
            <a:off x="6667928" y="2650731"/>
            <a:ext cx="4777483" cy="25993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5493007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pPr algn="ctr"/>
            <a:r>
              <a:rPr lang="fr-FR" dirty="0" smtClean="0"/>
              <a:t>Format recommandé</a:t>
            </a:r>
            <a:endParaRPr lang="fr-FR" dirty="0"/>
          </a:p>
        </p:txBody>
      </p:sp>
      <p:pic>
        <p:nvPicPr>
          <p:cNvPr id="7" name="Espace réservé du contenu 6"/>
          <p:cNvPicPr>
            <a:picLocks noGrp="1" noChangeAspect="1"/>
          </p:cNvPicPr>
          <p:nvPr>
            <p:ph idx="1"/>
          </p:nvPr>
        </p:nvPicPr>
        <p:blipFill>
          <a:blip r:embed="rId2"/>
          <a:stretch>
            <a:fillRect/>
          </a:stretch>
        </p:blipFill>
        <p:spPr>
          <a:xfrm>
            <a:off x="1150706" y="2763747"/>
            <a:ext cx="9977542" cy="2506895"/>
          </a:xfrm>
          <a:prstGeom prst="rect">
            <a:avLst/>
          </a:prstGeom>
        </p:spPr>
      </p:pic>
      <p:sp>
        <p:nvSpPr>
          <p:cNvPr id="8" name="Rectangle 1"/>
          <p:cNvSpPr>
            <a:spLocks noChangeArrowheads="1"/>
          </p:cNvSpPr>
          <p:nvPr/>
        </p:nvSpPr>
        <p:spPr bwMode="auto">
          <a:xfrm>
            <a:off x="1232899" y="5443417"/>
            <a:ext cx="9900467" cy="496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2000" b="0" i="0" u="none" strike="noStrike" cap="none" normalizeH="0" baseline="0" dirty="0" smtClean="0">
                <a:ln>
                  <a:noFill/>
                </a:ln>
                <a:solidFill>
                  <a:schemeClr val="tx1"/>
                </a:solidFill>
                <a:effectLst/>
                <a:latin typeface="Arial" panose="020B0604020202020204" pitchFamily="34" charset="0"/>
              </a:rPr>
              <a:t>En entreprise et dans les projets </a:t>
            </a:r>
            <a:r>
              <a:rPr kumimoji="0" lang="fr-FR" altLang="fr-FR" sz="2000" b="1" i="0" u="none" strike="noStrike" cap="none" normalizeH="0" baseline="0" dirty="0" err="1" smtClean="0">
                <a:ln>
                  <a:noFill/>
                </a:ln>
                <a:solidFill>
                  <a:schemeClr val="tx1"/>
                </a:solidFill>
                <a:effectLst/>
                <a:latin typeface="Arial" panose="020B0604020202020204" pitchFamily="34" charset="0"/>
              </a:rPr>
              <a:t>Spring</a:t>
            </a:r>
            <a:r>
              <a:rPr kumimoji="0" lang="fr-FR" altLang="fr-FR" sz="2000" b="1" i="0" u="none" strike="noStrike" cap="none" normalizeH="0" baseline="0" dirty="0" smtClean="0">
                <a:ln>
                  <a:noFill/>
                </a:ln>
                <a:solidFill>
                  <a:schemeClr val="tx1"/>
                </a:solidFill>
                <a:effectLst/>
                <a:latin typeface="Arial" panose="020B0604020202020204" pitchFamily="34" charset="0"/>
              </a:rPr>
              <a:t> Boot modernes </a:t>
            </a:r>
            <a:r>
              <a:rPr kumimoji="0" lang="fr-FR" altLang="fr-FR" sz="2000" b="0" i="0" u="none" strike="noStrike" cap="none" normalizeH="0" baseline="0" dirty="0" smtClean="0">
                <a:ln>
                  <a:noFill/>
                </a:ln>
                <a:solidFill>
                  <a:schemeClr val="tx1"/>
                </a:solidFill>
                <a:effectLst/>
                <a:latin typeface="Arial" panose="020B0604020202020204" pitchFamily="34" charset="0"/>
              </a:rPr>
              <a:t>→ On utilise principalement</a:t>
            </a:r>
          </a:p>
        </p:txBody>
      </p:sp>
    </p:spTree>
    <p:extLst>
      <p:ext uri="{BB962C8B-B14F-4D97-AF65-F5344CB8AC3E}">
        <p14:creationId xmlns:p14="http://schemas.microsoft.com/office/powerpoint/2010/main" val="2836921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1069848" y="238052"/>
            <a:ext cx="10058400" cy="861283"/>
          </a:xfrm>
        </p:spPr>
        <p:txBody>
          <a:bodyPr>
            <a:normAutofit/>
          </a:bodyPr>
          <a:lstStyle/>
          <a:p>
            <a:pPr algn="ctr"/>
            <a:r>
              <a:rPr lang="fr-FR" sz="3600" dirty="0"/>
              <a:t>Gestion des Dépendances (Starters)</a:t>
            </a:r>
          </a:p>
        </p:txBody>
      </p:sp>
      <p:sp>
        <p:nvSpPr>
          <p:cNvPr id="8" name="Espace réservé du contenu 7"/>
          <p:cNvSpPr>
            <a:spLocks noGrp="1"/>
          </p:cNvSpPr>
          <p:nvPr>
            <p:ph idx="1"/>
          </p:nvPr>
        </p:nvSpPr>
        <p:spPr>
          <a:xfrm>
            <a:off x="1438382" y="4932542"/>
            <a:ext cx="10058400" cy="911831"/>
          </a:xfrm>
        </p:spPr>
        <p:txBody>
          <a:bodyPr>
            <a:noAutofit/>
          </a:bodyPr>
          <a:lstStyle/>
          <a:p>
            <a:r>
              <a:rPr lang="fr-FR" sz="2400" dirty="0"/>
              <a:t>Avantage </a:t>
            </a:r>
            <a:r>
              <a:rPr lang="fr-FR" sz="2400" dirty="0" smtClean="0"/>
              <a:t>:</a:t>
            </a:r>
          </a:p>
          <a:p>
            <a:pPr lvl="1"/>
            <a:r>
              <a:rPr lang="fr-FR" sz="2000" dirty="0"/>
              <a:t>Plus besoin de chercher les versions compatibles → </a:t>
            </a:r>
            <a:r>
              <a:rPr lang="fr-FR" sz="2000" b="1" dirty="0" err="1"/>
              <a:t>Spring</a:t>
            </a:r>
            <a:r>
              <a:rPr lang="fr-FR" sz="2000" b="1" dirty="0"/>
              <a:t> s’en charge.</a:t>
            </a:r>
            <a:endParaRPr lang="fr-FR" sz="2000" dirty="0"/>
          </a:p>
        </p:txBody>
      </p:sp>
      <p:pic>
        <p:nvPicPr>
          <p:cNvPr id="9" name="Image 8"/>
          <p:cNvPicPr>
            <a:picLocks noChangeAspect="1"/>
          </p:cNvPicPr>
          <p:nvPr/>
        </p:nvPicPr>
        <p:blipFill>
          <a:blip r:embed="rId2"/>
          <a:stretch>
            <a:fillRect/>
          </a:stretch>
        </p:blipFill>
        <p:spPr>
          <a:xfrm>
            <a:off x="1438382" y="1521522"/>
            <a:ext cx="9164548" cy="29888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21671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80">
                                          <p:stCondLst>
                                            <p:cond delay="0"/>
                                          </p:stCondLst>
                                        </p:cTn>
                                        <p:tgtEl>
                                          <p:spTgt spid="9"/>
                                        </p:tgtEl>
                                      </p:cBhvr>
                                    </p:animEffect>
                                    <p:anim calcmode="lin" valueType="num">
                                      <p:cBhvr>
                                        <p:cTn id="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3" dur="26">
                                          <p:stCondLst>
                                            <p:cond delay="650"/>
                                          </p:stCondLst>
                                        </p:cTn>
                                        <p:tgtEl>
                                          <p:spTgt spid="9"/>
                                        </p:tgtEl>
                                      </p:cBhvr>
                                      <p:to x="100000" y="60000"/>
                                    </p:animScale>
                                    <p:animScale>
                                      <p:cBhvr>
                                        <p:cTn id="14" dur="166" decel="50000">
                                          <p:stCondLst>
                                            <p:cond delay="676"/>
                                          </p:stCondLst>
                                        </p:cTn>
                                        <p:tgtEl>
                                          <p:spTgt spid="9"/>
                                        </p:tgtEl>
                                      </p:cBhvr>
                                      <p:to x="100000" y="100000"/>
                                    </p:animScale>
                                    <p:animScale>
                                      <p:cBhvr>
                                        <p:cTn id="15" dur="26">
                                          <p:stCondLst>
                                            <p:cond delay="1312"/>
                                          </p:stCondLst>
                                        </p:cTn>
                                        <p:tgtEl>
                                          <p:spTgt spid="9"/>
                                        </p:tgtEl>
                                      </p:cBhvr>
                                      <p:to x="100000" y="80000"/>
                                    </p:animScale>
                                    <p:animScale>
                                      <p:cBhvr>
                                        <p:cTn id="16" dur="166" decel="50000">
                                          <p:stCondLst>
                                            <p:cond delay="1338"/>
                                          </p:stCondLst>
                                        </p:cTn>
                                        <p:tgtEl>
                                          <p:spTgt spid="9"/>
                                        </p:tgtEl>
                                      </p:cBhvr>
                                      <p:to x="100000" y="100000"/>
                                    </p:animScale>
                                    <p:animScale>
                                      <p:cBhvr>
                                        <p:cTn id="17" dur="26">
                                          <p:stCondLst>
                                            <p:cond delay="1642"/>
                                          </p:stCondLst>
                                        </p:cTn>
                                        <p:tgtEl>
                                          <p:spTgt spid="9"/>
                                        </p:tgtEl>
                                      </p:cBhvr>
                                      <p:to x="100000" y="90000"/>
                                    </p:animScale>
                                    <p:animScale>
                                      <p:cBhvr>
                                        <p:cTn id="18" dur="166" decel="50000">
                                          <p:stCondLst>
                                            <p:cond delay="1668"/>
                                          </p:stCondLst>
                                        </p:cTn>
                                        <p:tgtEl>
                                          <p:spTgt spid="9"/>
                                        </p:tgtEl>
                                      </p:cBhvr>
                                      <p:to x="100000" y="100000"/>
                                    </p:animScale>
                                    <p:animScale>
                                      <p:cBhvr>
                                        <p:cTn id="19" dur="26">
                                          <p:stCondLst>
                                            <p:cond delay="1808"/>
                                          </p:stCondLst>
                                        </p:cTn>
                                        <p:tgtEl>
                                          <p:spTgt spid="9"/>
                                        </p:tgtEl>
                                      </p:cBhvr>
                                      <p:to x="100000" y="95000"/>
                                    </p:animScale>
                                    <p:animScale>
                                      <p:cBhvr>
                                        <p:cTn id="20" dur="166" decel="50000">
                                          <p:stCondLst>
                                            <p:cond delay="1834"/>
                                          </p:stCondLst>
                                        </p:cTn>
                                        <p:tgtEl>
                                          <p:spTgt spid="9"/>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a:t>Résumé des Avantages</a:t>
            </a:r>
          </a:p>
        </p:txBody>
      </p:sp>
      <p:sp>
        <p:nvSpPr>
          <p:cNvPr id="3" name="Espace réservé du contenu 2"/>
          <p:cNvSpPr>
            <a:spLocks noGrp="1"/>
          </p:cNvSpPr>
          <p:nvPr>
            <p:ph idx="1"/>
          </p:nvPr>
        </p:nvSpPr>
        <p:spPr/>
        <p:txBody>
          <a:bodyPr>
            <a:noAutofit/>
          </a:bodyPr>
          <a:lstStyle/>
          <a:p>
            <a:pPr>
              <a:lnSpc>
                <a:spcPct val="200000"/>
              </a:lnSpc>
            </a:pPr>
            <a:r>
              <a:rPr lang="fr-FR" sz="2400" dirty="0"/>
              <a:t>Démarrage rapide &amp; </a:t>
            </a:r>
            <a:r>
              <a:rPr lang="fr-FR" sz="2400" dirty="0" smtClean="0"/>
              <a:t>standardisé</a:t>
            </a:r>
          </a:p>
          <a:p>
            <a:pPr>
              <a:lnSpc>
                <a:spcPct val="200000"/>
              </a:lnSpc>
            </a:pPr>
            <a:r>
              <a:rPr lang="fr-FR" sz="2400" dirty="0"/>
              <a:t>Architecture claire et </a:t>
            </a:r>
            <a:r>
              <a:rPr lang="fr-FR" sz="2400" dirty="0" smtClean="0"/>
              <a:t>modulaire</a:t>
            </a:r>
          </a:p>
          <a:p>
            <a:pPr>
              <a:lnSpc>
                <a:spcPct val="200000"/>
              </a:lnSpc>
            </a:pPr>
            <a:r>
              <a:rPr lang="fr-FR" sz="2400" dirty="0"/>
              <a:t>Productivité accrue des </a:t>
            </a:r>
            <a:r>
              <a:rPr lang="fr-FR" sz="2400" dirty="0" smtClean="0"/>
              <a:t>équipes</a:t>
            </a:r>
          </a:p>
          <a:p>
            <a:pPr>
              <a:lnSpc>
                <a:spcPct val="200000"/>
              </a:lnSpc>
            </a:pPr>
            <a:r>
              <a:rPr lang="fr-FR" sz="2400" dirty="0"/>
              <a:t>Compatible </a:t>
            </a:r>
            <a:r>
              <a:rPr lang="fr-FR" sz="2400" dirty="0" err="1" smtClean="0"/>
              <a:t>microservices</a:t>
            </a:r>
            <a:endParaRPr lang="fr-FR" sz="2400" dirty="0" smtClean="0"/>
          </a:p>
          <a:p>
            <a:pPr>
              <a:lnSpc>
                <a:spcPct val="200000"/>
              </a:lnSpc>
            </a:pPr>
            <a:r>
              <a:rPr lang="fr-FR" sz="2400" dirty="0"/>
              <a:t>Intégration facilitée avec </a:t>
            </a:r>
            <a:r>
              <a:rPr lang="fr-FR" sz="2400" dirty="0" err="1"/>
              <a:t>Angular</a:t>
            </a:r>
            <a:r>
              <a:rPr lang="fr-FR" sz="2400" dirty="0"/>
              <a:t> / </a:t>
            </a:r>
            <a:r>
              <a:rPr lang="fr-FR" sz="2400" dirty="0" err="1"/>
              <a:t>React</a:t>
            </a:r>
            <a:endParaRPr lang="fr-FR" sz="2400" dirty="0"/>
          </a:p>
        </p:txBody>
      </p:sp>
    </p:spTree>
    <p:extLst>
      <p:ext uri="{BB962C8B-B14F-4D97-AF65-F5344CB8AC3E}">
        <p14:creationId xmlns:p14="http://schemas.microsoft.com/office/powerpoint/2010/main" val="136081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a:t>Objectifs pédagogiques</a:t>
            </a:r>
          </a:p>
        </p:txBody>
      </p:sp>
      <p:sp>
        <p:nvSpPr>
          <p:cNvPr id="3" name="Espace réservé du contenu 2"/>
          <p:cNvSpPr>
            <a:spLocks noGrp="1"/>
          </p:cNvSpPr>
          <p:nvPr>
            <p:ph idx="1"/>
          </p:nvPr>
        </p:nvSpPr>
        <p:spPr/>
        <p:txBody>
          <a:bodyPr>
            <a:noAutofit/>
          </a:bodyPr>
          <a:lstStyle/>
          <a:p>
            <a:pPr marL="457200" indent="-457200" algn="just">
              <a:lnSpc>
                <a:spcPct val="150000"/>
              </a:lnSpc>
              <a:buFont typeface="+mj-lt"/>
              <a:buAutoNum type="arabicPeriod"/>
            </a:pPr>
            <a:r>
              <a:rPr lang="fr-FR" sz="2400" dirty="0"/>
              <a:t>Comprendre les rôles front-end, back-end, base de données et infra</a:t>
            </a:r>
            <a:r>
              <a:rPr lang="fr-FR" sz="2400" dirty="0" smtClean="0"/>
              <a:t>.</a:t>
            </a:r>
          </a:p>
          <a:p>
            <a:pPr marL="457200" indent="-457200" algn="just">
              <a:lnSpc>
                <a:spcPct val="150000"/>
              </a:lnSpc>
              <a:buFont typeface="+mj-lt"/>
              <a:buAutoNum type="arabicPeriod"/>
            </a:pPr>
            <a:r>
              <a:rPr lang="fr-FR" sz="2400" dirty="0" smtClean="0"/>
              <a:t>Savoir </a:t>
            </a:r>
            <a:r>
              <a:rPr lang="fr-FR" sz="2400" dirty="0"/>
              <a:t>comment les composants communiquent (API REST, JSON, </a:t>
            </a:r>
            <a:r>
              <a:rPr lang="fr-FR" sz="2400" dirty="0" err="1"/>
              <a:t>auth</a:t>
            </a:r>
            <a:r>
              <a:rPr lang="fr-FR" sz="2400" dirty="0" smtClean="0"/>
              <a:t>).</a:t>
            </a:r>
          </a:p>
          <a:p>
            <a:pPr marL="457200" indent="-457200" algn="just">
              <a:lnSpc>
                <a:spcPct val="150000"/>
              </a:lnSpc>
              <a:buFont typeface="+mj-lt"/>
              <a:buAutoNum type="arabicPeriod"/>
            </a:pPr>
            <a:r>
              <a:rPr lang="fr-FR" sz="2400" dirty="0" smtClean="0"/>
              <a:t>Mettre </a:t>
            </a:r>
            <a:r>
              <a:rPr lang="fr-FR" sz="2400" dirty="0"/>
              <a:t>en place une mini-application full-</a:t>
            </a:r>
            <a:r>
              <a:rPr lang="fr-FR" sz="2400" dirty="0" err="1"/>
              <a:t>stack</a:t>
            </a:r>
            <a:r>
              <a:rPr lang="fr-FR" sz="2400" dirty="0"/>
              <a:t> (API </a:t>
            </a:r>
            <a:r>
              <a:rPr lang="fr-FR" sz="2400" dirty="0" err="1"/>
              <a:t>Spring</a:t>
            </a:r>
            <a:r>
              <a:rPr lang="fr-FR" sz="2400" dirty="0"/>
              <a:t> Boot + front </a:t>
            </a:r>
            <a:r>
              <a:rPr lang="fr-FR" sz="2400" dirty="0" err="1"/>
              <a:t>Angular</a:t>
            </a:r>
            <a:r>
              <a:rPr lang="fr-FR" sz="2400" dirty="0" smtClean="0"/>
              <a:t>).</a:t>
            </a:r>
          </a:p>
          <a:p>
            <a:pPr marL="457200" indent="-457200" algn="just">
              <a:lnSpc>
                <a:spcPct val="150000"/>
              </a:lnSpc>
              <a:buFont typeface="+mj-lt"/>
              <a:buAutoNum type="arabicPeriod"/>
            </a:pPr>
            <a:r>
              <a:rPr lang="fr-FR" sz="2400" dirty="0" smtClean="0"/>
              <a:t>Savoir </a:t>
            </a:r>
            <a:r>
              <a:rPr lang="fr-FR" sz="2400" dirty="0"/>
              <a:t>déployer simplement (ex. Docker + AWS </a:t>
            </a:r>
            <a:r>
              <a:rPr lang="fr-FR" sz="2400" dirty="0" err="1"/>
              <a:t>Elastic</a:t>
            </a:r>
            <a:r>
              <a:rPr lang="fr-FR" sz="2400" dirty="0"/>
              <a:t> </a:t>
            </a:r>
            <a:r>
              <a:rPr lang="fr-FR" sz="2400" dirty="0" err="1"/>
              <a:t>Beanstalk</a:t>
            </a:r>
            <a:r>
              <a:rPr lang="fr-FR" sz="2400" dirty="0"/>
              <a:t> ou EC2).</a:t>
            </a:r>
          </a:p>
        </p:txBody>
      </p:sp>
    </p:spTree>
    <p:extLst>
      <p:ext uri="{BB962C8B-B14F-4D97-AF65-F5344CB8AC3E}">
        <p14:creationId xmlns:p14="http://schemas.microsoft.com/office/powerpoint/2010/main" val="2728132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69975" y="217503"/>
            <a:ext cx="10058400" cy="594155"/>
          </a:xfrm>
        </p:spPr>
        <p:txBody>
          <a:bodyPr>
            <a:normAutofit fontScale="90000"/>
          </a:bodyPr>
          <a:lstStyle/>
          <a:p>
            <a:pPr algn="ctr"/>
            <a:r>
              <a:rPr lang="fr-FR" dirty="0"/>
              <a:t>Environnement de travail</a:t>
            </a:r>
          </a:p>
        </p:txBody>
      </p:sp>
      <p:pic>
        <p:nvPicPr>
          <p:cNvPr id="4" name="Espace réservé du contenu 3"/>
          <p:cNvPicPr>
            <a:picLocks noGrp="1" noChangeAspect="1"/>
          </p:cNvPicPr>
          <p:nvPr>
            <p:ph idx="1"/>
          </p:nvPr>
        </p:nvPicPr>
        <p:blipFill>
          <a:blip r:embed="rId2"/>
          <a:stretch>
            <a:fillRect/>
          </a:stretch>
        </p:blipFill>
        <p:spPr>
          <a:xfrm>
            <a:off x="688369" y="1191803"/>
            <a:ext cx="10440006" cy="52706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8975084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69848" y="484632"/>
            <a:ext cx="10058400" cy="840734"/>
          </a:xfrm>
        </p:spPr>
        <p:txBody>
          <a:bodyPr>
            <a:normAutofit/>
          </a:bodyPr>
          <a:lstStyle/>
          <a:p>
            <a:pPr algn="ctr"/>
            <a:r>
              <a:rPr lang="fr-FR" sz="4400" dirty="0"/>
              <a:t>Objectifs de cette configuration</a:t>
            </a:r>
          </a:p>
        </p:txBody>
      </p:sp>
      <p:sp>
        <p:nvSpPr>
          <p:cNvPr id="3" name="Espace réservé du contenu 2"/>
          <p:cNvSpPr>
            <a:spLocks noGrp="1"/>
          </p:cNvSpPr>
          <p:nvPr>
            <p:ph idx="1"/>
          </p:nvPr>
        </p:nvSpPr>
        <p:spPr/>
        <p:txBody>
          <a:bodyPr>
            <a:normAutofit/>
          </a:bodyPr>
          <a:lstStyle/>
          <a:p>
            <a:pPr algn="just">
              <a:lnSpc>
                <a:spcPct val="200000"/>
              </a:lnSpc>
            </a:pPr>
            <a:r>
              <a:rPr lang="fr-FR" sz="2400" dirty="0"/>
              <a:t>Disposer d’un environnement </a:t>
            </a:r>
            <a:r>
              <a:rPr lang="fr-FR" sz="2400" b="1" dirty="0"/>
              <a:t>rapide à utiliser</a:t>
            </a:r>
            <a:r>
              <a:rPr lang="fr-FR" sz="2400" dirty="0" smtClean="0"/>
              <a:t>.</a:t>
            </a:r>
          </a:p>
          <a:p>
            <a:pPr algn="just">
              <a:lnSpc>
                <a:spcPct val="200000"/>
              </a:lnSpc>
            </a:pPr>
            <a:r>
              <a:rPr lang="fr-FR" sz="2400" b="1" dirty="0"/>
              <a:t>Économiser du temps</a:t>
            </a:r>
            <a:r>
              <a:rPr lang="fr-FR" sz="2400" dirty="0"/>
              <a:t> : pas de configuration serveur externe</a:t>
            </a:r>
            <a:r>
              <a:rPr lang="fr-FR" sz="2400" dirty="0" smtClean="0"/>
              <a:t>.</a:t>
            </a:r>
          </a:p>
          <a:p>
            <a:pPr algn="just">
              <a:lnSpc>
                <a:spcPct val="200000"/>
              </a:lnSpc>
            </a:pPr>
            <a:r>
              <a:rPr lang="fr-FR" sz="2400" dirty="0"/>
              <a:t>Faciliter la </a:t>
            </a:r>
            <a:r>
              <a:rPr lang="fr-FR" sz="2400" b="1" dirty="0"/>
              <a:t>création et l'exécution</a:t>
            </a:r>
            <a:r>
              <a:rPr lang="fr-FR" sz="2400" dirty="0"/>
              <a:t> de projets </a:t>
            </a:r>
            <a:r>
              <a:rPr lang="fr-FR" sz="2400" dirty="0" err="1"/>
              <a:t>Spring</a:t>
            </a:r>
            <a:r>
              <a:rPr lang="fr-FR" sz="2400" dirty="0"/>
              <a:t> Boot</a:t>
            </a:r>
            <a:r>
              <a:rPr lang="fr-FR" sz="2400" dirty="0" smtClean="0"/>
              <a:t>.</a:t>
            </a:r>
          </a:p>
          <a:p>
            <a:pPr algn="just">
              <a:lnSpc>
                <a:spcPct val="200000"/>
              </a:lnSpc>
            </a:pPr>
            <a:r>
              <a:rPr lang="fr-FR" sz="2400" dirty="0"/>
              <a:t>Garantir une version Java compatible avec </a:t>
            </a:r>
            <a:r>
              <a:rPr lang="fr-FR" sz="2400" b="1" dirty="0" err="1"/>
              <a:t>Spring</a:t>
            </a:r>
            <a:r>
              <a:rPr lang="fr-FR" sz="2400" b="1" dirty="0"/>
              <a:t> Boot</a:t>
            </a:r>
            <a:endParaRPr lang="fr-FR" sz="2400" dirty="0"/>
          </a:p>
        </p:txBody>
      </p:sp>
    </p:spTree>
    <p:extLst>
      <p:ext uri="{BB962C8B-B14F-4D97-AF65-F5344CB8AC3E}">
        <p14:creationId xmlns:p14="http://schemas.microsoft.com/office/powerpoint/2010/main" val="293276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ctr"/>
            <a:r>
              <a:rPr lang="fr-FR" sz="3200" dirty="0"/>
              <a:t>Vérifications rapides avant de commencer</a:t>
            </a:r>
          </a:p>
        </p:txBody>
      </p:sp>
      <p:sp>
        <p:nvSpPr>
          <p:cNvPr id="3" name="Espace réservé du contenu 2"/>
          <p:cNvSpPr>
            <a:spLocks noGrp="1"/>
          </p:cNvSpPr>
          <p:nvPr>
            <p:ph idx="1"/>
          </p:nvPr>
        </p:nvSpPr>
        <p:spPr/>
        <p:txBody>
          <a:bodyPr>
            <a:normAutofit/>
          </a:bodyPr>
          <a:lstStyle/>
          <a:p>
            <a:pPr>
              <a:lnSpc>
                <a:spcPct val="200000"/>
              </a:lnSpc>
            </a:pPr>
            <a:r>
              <a:rPr lang="fr-FR" sz="2800" b="1" dirty="0"/>
              <a:t>java </a:t>
            </a:r>
            <a:r>
              <a:rPr lang="fr-FR" sz="2800" b="1" dirty="0" smtClean="0"/>
              <a:t>–version</a:t>
            </a:r>
          </a:p>
          <a:p>
            <a:pPr>
              <a:lnSpc>
                <a:spcPct val="200000"/>
              </a:lnSpc>
            </a:pPr>
            <a:r>
              <a:rPr lang="fr-FR" sz="2800" b="1" dirty="0" err="1"/>
              <a:t>mvn</a:t>
            </a:r>
            <a:r>
              <a:rPr lang="fr-FR" sz="2800" b="1" dirty="0"/>
              <a:t> </a:t>
            </a:r>
            <a:r>
              <a:rPr lang="fr-FR" sz="2800" b="1" dirty="0" smtClean="0"/>
              <a:t>–version</a:t>
            </a:r>
          </a:p>
          <a:p>
            <a:pPr>
              <a:lnSpc>
                <a:spcPct val="200000"/>
              </a:lnSpc>
            </a:pPr>
            <a:r>
              <a:rPr lang="fr-FR" sz="2800" b="1" dirty="0"/>
              <a:t>Dans Eclipse </a:t>
            </a:r>
            <a:r>
              <a:rPr lang="fr-FR" sz="2800" b="1" dirty="0" smtClean="0"/>
              <a:t>:</a:t>
            </a:r>
          </a:p>
          <a:p>
            <a:pPr lvl="1">
              <a:lnSpc>
                <a:spcPct val="200000"/>
              </a:lnSpc>
            </a:pPr>
            <a:r>
              <a:rPr lang="en-US" sz="2400" b="1" dirty="0"/>
              <a:t>Help &gt; Eclipse Marketplace &gt; search "Spring Tools 4" &gt; Install</a:t>
            </a:r>
            <a:endParaRPr lang="fr-FR" sz="2400" b="1" dirty="0"/>
          </a:p>
        </p:txBody>
      </p:sp>
    </p:spTree>
    <p:extLst>
      <p:ext uri="{BB962C8B-B14F-4D97-AF65-F5344CB8AC3E}">
        <p14:creationId xmlns:p14="http://schemas.microsoft.com/office/powerpoint/2010/main" val="781017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69848" y="484632"/>
            <a:ext cx="10058400" cy="748267"/>
          </a:xfrm>
        </p:spPr>
        <p:txBody>
          <a:bodyPr>
            <a:normAutofit fontScale="90000"/>
          </a:bodyPr>
          <a:lstStyle/>
          <a:p>
            <a:pPr algn="ctr"/>
            <a:r>
              <a:rPr lang="fr-FR" dirty="0"/>
              <a:t>**Environnement de Travail**</a:t>
            </a:r>
          </a:p>
        </p:txBody>
      </p:sp>
      <p:sp>
        <p:nvSpPr>
          <p:cNvPr id="3" name="Espace réservé du contenu 2"/>
          <p:cNvSpPr>
            <a:spLocks noGrp="1"/>
          </p:cNvSpPr>
          <p:nvPr>
            <p:ph idx="1"/>
          </p:nvPr>
        </p:nvSpPr>
        <p:spPr>
          <a:xfrm>
            <a:off x="1069848" y="1576877"/>
            <a:ext cx="10058400" cy="4050792"/>
          </a:xfrm>
        </p:spPr>
        <p:txBody>
          <a:bodyPr>
            <a:noAutofit/>
          </a:bodyPr>
          <a:lstStyle/>
          <a:p>
            <a:pPr algn="just">
              <a:lnSpc>
                <a:spcPct val="150000"/>
              </a:lnSpc>
            </a:pPr>
            <a:r>
              <a:rPr lang="fr-FR" b="1" dirty="0"/>
              <a:t>→ </a:t>
            </a:r>
            <a:r>
              <a:rPr lang="fr-FR" b="1" dirty="0" smtClean="0"/>
              <a:t>JDK </a:t>
            </a:r>
            <a:r>
              <a:rPr lang="fr-FR" dirty="0"/>
              <a:t>: Java 17 ou Java 21 (LTS)</a:t>
            </a:r>
          </a:p>
          <a:p>
            <a:pPr algn="just">
              <a:lnSpc>
                <a:spcPct val="150000"/>
              </a:lnSpc>
            </a:pPr>
            <a:r>
              <a:rPr lang="fr-FR" b="1" dirty="0"/>
              <a:t>→ Eclipse IDE + Extension </a:t>
            </a:r>
            <a:r>
              <a:rPr lang="fr-FR" dirty="0"/>
              <a:t>: </a:t>
            </a:r>
            <a:r>
              <a:rPr lang="fr-FR" dirty="0" err="1"/>
              <a:t>Spring</a:t>
            </a:r>
            <a:r>
              <a:rPr lang="fr-FR" dirty="0"/>
              <a:t> Tools 4</a:t>
            </a:r>
          </a:p>
          <a:p>
            <a:pPr algn="just">
              <a:lnSpc>
                <a:spcPct val="150000"/>
              </a:lnSpc>
            </a:pPr>
            <a:r>
              <a:rPr lang="fr-FR" b="1" dirty="0"/>
              <a:t>→ </a:t>
            </a:r>
            <a:r>
              <a:rPr lang="fr-FR" b="1" dirty="0" err="1"/>
              <a:t>Maven</a:t>
            </a:r>
            <a:r>
              <a:rPr lang="fr-FR" b="1" dirty="0"/>
              <a:t> </a:t>
            </a:r>
            <a:r>
              <a:rPr lang="fr-FR" dirty="0"/>
              <a:t>pour la gestion des dépendances</a:t>
            </a:r>
          </a:p>
          <a:p>
            <a:pPr algn="just">
              <a:lnSpc>
                <a:spcPct val="150000"/>
              </a:lnSpc>
            </a:pPr>
            <a:r>
              <a:rPr lang="fr-FR" b="1" dirty="0"/>
              <a:t>→ </a:t>
            </a:r>
            <a:r>
              <a:rPr lang="fr-FR" b="1" dirty="0" err="1"/>
              <a:t>Spring</a:t>
            </a:r>
            <a:r>
              <a:rPr lang="fr-FR" b="1" dirty="0"/>
              <a:t> </a:t>
            </a:r>
            <a:r>
              <a:rPr lang="fr-FR" b="1" dirty="0" err="1"/>
              <a:t>Initializr</a:t>
            </a:r>
            <a:r>
              <a:rPr lang="fr-FR" b="1" dirty="0"/>
              <a:t> </a:t>
            </a:r>
            <a:r>
              <a:rPr lang="fr-FR" dirty="0"/>
              <a:t>pour la création du projet</a:t>
            </a:r>
          </a:p>
          <a:p>
            <a:pPr algn="just">
              <a:lnSpc>
                <a:spcPct val="150000"/>
              </a:lnSpc>
            </a:pPr>
            <a:r>
              <a:rPr lang="fr-FR" b="1" dirty="0"/>
              <a:t>→ </a:t>
            </a:r>
            <a:r>
              <a:rPr lang="fr-FR" b="1" dirty="0" err="1"/>
              <a:t>Tomcat</a:t>
            </a:r>
            <a:r>
              <a:rPr lang="fr-FR" b="1" dirty="0"/>
              <a:t> </a:t>
            </a:r>
            <a:r>
              <a:rPr lang="fr-FR" dirty="0"/>
              <a:t>intégré pour l’exécution (aucune installation serveur nécessaire)</a:t>
            </a:r>
          </a:p>
          <a:p>
            <a:pPr algn="just">
              <a:lnSpc>
                <a:spcPct val="150000"/>
              </a:lnSpc>
            </a:pPr>
            <a:r>
              <a:rPr lang="fr-FR" b="1" dirty="0"/>
              <a:t>→ </a:t>
            </a:r>
            <a:r>
              <a:rPr lang="fr-FR" b="1" dirty="0" err="1"/>
              <a:t>Postman</a:t>
            </a:r>
            <a:r>
              <a:rPr lang="fr-FR" b="1" dirty="0"/>
              <a:t> </a:t>
            </a:r>
            <a:r>
              <a:rPr lang="fr-FR" dirty="0"/>
              <a:t>/ </a:t>
            </a:r>
            <a:r>
              <a:rPr lang="fr-FR" dirty="0" smtClean="0"/>
              <a:t>Navigateur </a:t>
            </a:r>
            <a:r>
              <a:rPr lang="fr-FR" dirty="0"/>
              <a:t>pour tester nos </a:t>
            </a:r>
            <a:r>
              <a:rPr lang="fr-FR" dirty="0" smtClean="0"/>
              <a:t>APIs</a:t>
            </a:r>
          </a:p>
          <a:p>
            <a:pPr algn="just">
              <a:lnSpc>
                <a:spcPct val="150000"/>
              </a:lnSpc>
            </a:pPr>
            <a:endParaRPr lang="fr-FR" dirty="0"/>
          </a:p>
          <a:p>
            <a:pPr algn="just">
              <a:lnSpc>
                <a:spcPct val="150000"/>
              </a:lnSpc>
            </a:pPr>
            <a:r>
              <a:rPr lang="fr-FR" dirty="0"/>
              <a:t>Objectif : Démarrer un projet </a:t>
            </a:r>
            <a:r>
              <a:rPr lang="fr-FR" dirty="0" err="1"/>
              <a:t>Spring</a:t>
            </a:r>
            <a:r>
              <a:rPr lang="fr-FR" dirty="0"/>
              <a:t> Boot rapidement et sans configuration complexe.</a:t>
            </a:r>
          </a:p>
        </p:txBody>
      </p:sp>
    </p:spTree>
    <p:extLst>
      <p:ext uri="{BB962C8B-B14F-4D97-AF65-F5344CB8AC3E}">
        <p14:creationId xmlns:p14="http://schemas.microsoft.com/office/powerpoint/2010/main" val="508460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Atelier N° 1</a:t>
            </a:r>
            <a:endParaRPr lang="fr-FR" dirty="0"/>
          </a:p>
        </p:txBody>
      </p:sp>
      <p:sp>
        <p:nvSpPr>
          <p:cNvPr id="3" name="Espace réservé du contenu 2"/>
          <p:cNvSpPr>
            <a:spLocks noGrp="1"/>
          </p:cNvSpPr>
          <p:nvPr>
            <p:ph idx="1"/>
          </p:nvPr>
        </p:nvSpPr>
        <p:spPr/>
        <p:txBody>
          <a:bodyPr>
            <a:normAutofit/>
          </a:bodyPr>
          <a:lstStyle/>
          <a:p>
            <a:r>
              <a:rPr lang="fr-FR" sz="3200" dirty="0"/>
              <a:t>Création d’une API REST avec </a:t>
            </a:r>
            <a:r>
              <a:rPr lang="fr-FR" sz="3200" dirty="0" err="1"/>
              <a:t>Spring</a:t>
            </a:r>
            <a:r>
              <a:rPr lang="fr-FR" sz="3200" dirty="0"/>
              <a:t> Boot</a:t>
            </a:r>
          </a:p>
        </p:txBody>
      </p:sp>
    </p:spTree>
    <p:extLst>
      <p:ext uri="{BB962C8B-B14F-4D97-AF65-F5344CB8AC3E}">
        <p14:creationId xmlns:p14="http://schemas.microsoft.com/office/powerpoint/2010/main" val="230287523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69848" y="279149"/>
            <a:ext cx="10058400" cy="799638"/>
          </a:xfrm>
        </p:spPr>
        <p:txBody>
          <a:bodyPr/>
          <a:lstStyle/>
          <a:p>
            <a:pPr algn="ctr"/>
            <a:r>
              <a:rPr lang="fr-FR" dirty="0"/>
              <a:t>Objectifs</a:t>
            </a:r>
          </a:p>
        </p:txBody>
      </p:sp>
      <p:sp>
        <p:nvSpPr>
          <p:cNvPr id="3" name="Espace réservé du contenu 2"/>
          <p:cNvSpPr>
            <a:spLocks noGrp="1"/>
          </p:cNvSpPr>
          <p:nvPr>
            <p:ph idx="1"/>
          </p:nvPr>
        </p:nvSpPr>
        <p:spPr>
          <a:xfrm>
            <a:off x="1069848" y="1582220"/>
            <a:ext cx="10058400" cy="4589980"/>
          </a:xfrm>
        </p:spPr>
        <p:txBody>
          <a:bodyPr>
            <a:normAutofit/>
          </a:bodyPr>
          <a:lstStyle/>
          <a:p>
            <a:pPr algn="just">
              <a:lnSpc>
                <a:spcPct val="200000"/>
              </a:lnSpc>
            </a:pPr>
            <a:r>
              <a:rPr lang="fr-FR" sz="2400" dirty="0"/>
              <a:t>Créer un projet </a:t>
            </a:r>
            <a:r>
              <a:rPr lang="fr-FR" sz="2400" dirty="0" err="1"/>
              <a:t>Spring</a:t>
            </a:r>
            <a:r>
              <a:rPr lang="fr-FR" sz="2400" dirty="0"/>
              <a:t> Boot via </a:t>
            </a:r>
            <a:r>
              <a:rPr lang="fr-FR" sz="2400" b="1" dirty="0" err="1"/>
              <a:t>Spring</a:t>
            </a:r>
            <a:r>
              <a:rPr lang="fr-FR" sz="2400" b="1" dirty="0"/>
              <a:t> </a:t>
            </a:r>
            <a:r>
              <a:rPr lang="fr-FR" sz="2400" b="1" dirty="0" err="1" smtClean="0"/>
              <a:t>Initializr</a:t>
            </a:r>
            <a:endParaRPr lang="fr-FR" sz="2400" b="1" dirty="0" smtClean="0"/>
          </a:p>
          <a:p>
            <a:pPr algn="just">
              <a:lnSpc>
                <a:spcPct val="200000"/>
              </a:lnSpc>
            </a:pPr>
            <a:r>
              <a:rPr lang="fr-FR" sz="2400" dirty="0"/>
              <a:t>Comprendre la structure du </a:t>
            </a:r>
            <a:r>
              <a:rPr lang="fr-FR" sz="2400" dirty="0" smtClean="0"/>
              <a:t>projet</a:t>
            </a:r>
          </a:p>
          <a:p>
            <a:pPr algn="just">
              <a:lnSpc>
                <a:spcPct val="200000"/>
              </a:lnSpc>
            </a:pPr>
            <a:r>
              <a:rPr lang="fr-FR" sz="2400" dirty="0"/>
              <a:t>Configurer l’application (</a:t>
            </a:r>
            <a:r>
              <a:rPr lang="fr-FR" sz="2400" dirty="0" err="1"/>
              <a:t>application.yml</a:t>
            </a:r>
            <a:r>
              <a:rPr lang="fr-FR" sz="2400" dirty="0" smtClean="0"/>
              <a:t>)</a:t>
            </a:r>
          </a:p>
          <a:p>
            <a:pPr algn="just">
              <a:lnSpc>
                <a:spcPct val="200000"/>
              </a:lnSpc>
            </a:pPr>
            <a:r>
              <a:rPr lang="fr-FR" sz="2400" dirty="0"/>
              <a:t>Développer un premier </a:t>
            </a:r>
            <a:r>
              <a:rPr lang="fr-FR" sz="2400" dirty="0" err="1"/>
              <a:t>endpoint</a:t>
            </a:r>
            <a:r>
              <a:rPr lang="fr-FR" sz="2400" dirty="0"/>
              <a:t> </a:t>
            </a:r>
            <a:r>
              <a:rPr lang="fr-FR" sz="2400" b="1" dirty="0" smtClean="0"/>
              <a:t>GET</a:t>
            </a:r>
          </a:p>
          <a:p>
            <a:pPr algn="just">
              <a:lnSpc>
                <a:spcPct val="200000"/>
              </a:lnSpc>
            </a:pPr>
            <a:r>
              <a:rPr lang="fr-FR" sz="2400" dirty="0"/>
              <a:t>Tester l’API dans le navigateur ou </a:t>
            </a:r>
            <a:r>
              <a:rPr lang="fr-FR" sz="2400" dirty="0" err="1"/>
              <a:t>Postman</a:t>
            </a:r>
            <a:endParaRPr lang="fr-FR" sz="2400" dirty="0"/>
          </a:p>
        </p:txBody>
      </p:sp>
    </p:spTree>
    <p:extLst>
      <p:ext uri="{BB962C8B-B14F-4D97-AF65-F5344CB8AC3E}">
        <p14:creationId xmlns:p14="http://schemas.microsoft.com/office/powerpoint/2010/main" val="102918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ctr"/>
            <a:r>
              <a:rPr lang="fr-FR" sz="4000" dirty="0"/>
              <a:t>Création du Projet (</a:t>
            </a:r>
            <a:r>
              <a:rPr lang="fr-FR" sz="4000" dirty="0" err="1"/>
              <a:t>Spring</a:t>
            </a:r>
            <a:r>
              <a:rPr lang="fr-FR" sz="4000" dirty="0"/>
              <a:t> </a:t>
            </a:r>
            <a:r>
              <a:rPr lang="fr-FR" sz="4000" dirty="0" err="1"/>
              <a:t>Initializr</a:t>
            </a:r>
            <a:r>
              <a:rPr lang="fr-FR" sz="4000" dirty="0"/>
              <a:t>)</a:t>
            </a:r>
          </a:p>
        </p:txBody>
      </p:sp>
      <p:pic>
        <p:nvPicPr>
          <p:cNvPr id="4" name="Espace réservé du contenu 3"/>
          <p:cNvPicPr>
            <a:picLocks noGrp="1" noChangeAspect="1"/>
          </p:cNvPicPr>
          <p:nvPr>
            <p:ph idx="1"/>
          </p:nvPr>
        </p:nvPicPr>
        <p:blipFill>
          <a:blip r:embed="rId2"/>
          <a:stretch>
            <a:fillRect/>
          </a:stretch>
        </p:blipFill>
        <p:spPr>
          <a:xfrm>
            <a:off x="1304818" y="2219218"/>
            <a:ext cx="9823430" cy="39247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99089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a:t>Structure du Projet</a:t>
            </a:r>
          </a:p>
        </p:txBody>
      </p:sp>
      <p:pic>
        <p:nvPicPr>
          <p:cNvPr id="4" name="Espace réservé du contenu 3"/>
          <p:cNvPicPr>
            <a:picLocks noGrp="1" noChangeAspect="1"/>
          </p:cNvPicPr>
          <p:nvPr>
            <p:ph idx="1"/>
          </p:nvPr>
        </p:nvPicPr>
        <p:blipFill>
          <a:blip r:embed="rId2">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1711982" y="1972638"/>
            <a:ext cx="8774131" cy="29486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p:cNvSpPr/>
          <p:nvPr/>
        </p:nvSpPr>
        <p:spPr>
          <a:xfrm>
            <a:off x="3598202" y="5129025"/>
            <a:ext cx="5001690" cy="523220"/>
          </a:xfrm>
          <a:prstGeom prst="rect">
            <a:avLst/>
          </a:prstGeom>
        </p:spPr>
        <p:txBody>
          <a:bodyPr wrap="none">
            <a:spAutoFit/>
          </a:bodyPr>
          <a:lstStyle/>
          <a:p>
            <a:r>
              <a:rPr lang="fr-FR" sz="2800" dirty="0"/>
              <a:t>Créer un package </a:t>
            </a:r>
            <a:r>
              <a:rPr lang="fr-FR" sz="2800" b="1" dirty="0" err="1"/>
              <a:t>controller</a:t>
            </a:r>
            <a:r>
              <a:rPr lang="fr-FR" sz="2800" dirty="0"/>
              <a:t> :</a:t>
            </a:r>
          </a:p>
        </p:txBody>
      </p:sp>
    </p:spTree>
    <p:extLst>
      <p:ext uri="{BB962C8B-B14F-4D97-AF65-F5344CB8AC3E}">
        <p14:creationId xmlns:p14="http://schemas.microsoft.com/office/powerpoint/2010/main" val="206000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a:t>Configuration </a:t>
            </a:r>
            <a:r>
              <a:rPr lang="fr-FR" dirty="0" err="1"/>
              <a:t>application.yml</a:t>
            </a:r>
            <a:endParaRPr lang="fr-FR" dirty="0"/>
          </a:p>
        </p:txBody>
      </p:sp>
      <p:sp>
        <p:nvSpPr>
          <p:cNvPr id="3" name="Espace réservé du contenu 2"/>
          <p:cNvSpPr>
            <a:spLocks noGrp="1"/>
          </p:cNvSpPr>
          <p:nvPr>
            <p:ph idx="1"/>
          </p:nvPr>
        </p:nvSpPr>
        <p:spPr/>
        <p:txBody>
          <a:bodyPr>
            <a:normAutofit/>
          </a:bodyPr>
          <a:lstStyle/>
          <a:p>
            <a:pPr algn="just">
              <a:lnSpc>
                <a:spcPct val="200000"/>
              </a:lnSpc>
            </a:pPr>
            <a:r>
              <a:rPr lang="fr-FR" sz="2800" dirty="0"/>
              <a:t>Créer (ou remplacer) le fichier </a:t>
            </a:r>
            <a:r>
              <a:rPr lang="fr-FR" sz="2800" dirty="0" smtClean="0"/>
              <a:t>:</a:t>
            </a:r>
          </a:p>
          <a:p>
            <a:pPr lvl="1" algn="just">
              <a:lnSpc>
                <a:spcPct val="200000"/>
              </a:lnSpc>
            </a:pPr>
            <a:r>
              <a:rPr lang="fr-FR" sz="2400" b="1" dirty="0" err="1" smtClean="0"/>
              <a:t>src</a:t>
            </a:r>
            <a:r>
              <a:rPr lang="fr-FR" sz="2400" b="1" dirty="0" smtClean="0"/>
              <a:t>/main/</a:t>
            </a:r>
            <a:r>
              <a:rPr lang="fr-FR" sz="2400" b="1" dirty="0" err="1" smtClean="0"/>
              <a:t>resources</a:t>
            </a:r>
            <a:r>
              <a:rPr lang="fr-FR" sz="2400" b="1" dirty="0" smtClean="0"/>
              <a:t>/</a:t>
            </a:r>
            <a:r>
              <a:rPr lang="fr-FR" sz="2400" b="1" dirty="0" err="1" smtClean="0"/>
              <a:t>application.yml</a:t>
            </a:r>
            <a:endParaRPr lang="fr-FR" sz="2400" b="1" dirty="0" smtClean="0"/>
          </a:p>
          <a:p>
            <a:pPr algn="just">
              <a:lnSpc>
                <a:spcPct val="200000"/>
              </a:lnSpc>
            </a:pPr>
            <a:endParaRPr lang="fr-FR" sz="2800" dirty="0"/>
          </a:p>
        </p:txBody>
      </p:sp>
      <p:pic>
        <p:nvPicPr>
          <p:cNvPr id="4" name="Image 3"/>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2928133" y="3867539"/>
            <a:ext cx="5013789" cy="24613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5435227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69848" y="390521"/>
            <a:ext cx="10058400" cy="708814"/>
          </a:xfrm>
        </p:spPr>
        <p:txBody>
          <a:bodyPr>
            <a:normAutofit/>
          </a:bodyPr>
          <a:lstStyle/>
          <a:p>
            <a:pPr algn="ctr"/>
            <a:r>
              <a:rPr lang="fr-FR" sz="3200" dirty="0"/>
              <a:t>Création d’un Premier Contrôleur REST</a:t>
            </a:r>
          </a:p>
        </p:txBody>
      </p:sp>
      <p:sp>
        <p:nvSpPr>
          <p:cNvPr id="3" name="Espace réservé du contenu 2"/>
          <p:cNvSpPr>
            <a:spLocks noGrp="1"/>
          </p:cNvSpPr>
          <p:nvPr>
            <p:ph idx="1"/>
          </p:nvPr>
        </p:nvSpPr>
        <p:spPr>
          <a:xfrm>
            <a:off x="1069848" y="1571946"/>
            <a:ext cx="10058400" cy="4600254"/>
          </a:xfrm>
        </p:spPr>
        <p:txBody>
          <a:bodyPr>
            <a:normAutofit/>
          </a:bodyPr>
          <a:lstStyle/>
          <a:p>
            <a:r>
              <a:rPr lang="fr-FR" sz="3200" dirty="0"/>
              <a:t>Créer la classe : </a:t>
            </a:r>
            <a:r>
              <a:rPr lang="fr-FR" sz="3200" b="1" dirty="0" err="1"/>
              <a:t>controller</a:t>
            </a:r>
            <a:r>
              <a:rPr lang="fr-FR" sz="3200" b="1" dirty="0"/>
              <a:t>/HelloController.java</a:t>
            </a:r>
          </a:p>
        </p:txBody>
      </p:sp>
      <p:pic>
        <p:nvPicPr>
          <p:cNvPr id="4" name="Image 3"/>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1479478" y="2327445"/>
            <a:ext cx="8733034" cy="39603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6855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Architecture </a:t>
            </a:r>
            <a:endParaRPr lang="fr-FR" dirty="0"/>
          </a:p>
        </p:txBody>
      </p:sp>
      <p:sp>
        <p:nvSpPr>
          <p:cNvPr id="3" name="Espace réservé du contenu 2"/>
          <p:cNvSpPr>
            <a:spLocks noGrp="1"/>
          </p:cNvSpPr>
          <p:nvPr>
            <p:ph idx="1"/>
          </p:nvPr>
        </p:nvSpPr>
        <p:spPr/>
        <p:txBody>
          <a:bodyPr>
            <a:normAutofit/>
          </a:bodyPr>
          <a:lstStyle/>
          <a:p>
            <a:pPr algn="just">
              <a:lnSpc>
                <a:spcPct val="200000"/>
              </a:lnSpc>
            </a:pPr>
            <a:r>
              <a:rPr lang="fr-FR" sz="5400" dirty="0" smtClean="0">
                <a:solidFill>
                  <a:srgbClr val="FF0000"/>
                </a:solidFill>
              </a:rPr>
              <a:t>Quelles architectures pour mon projet?</a:t>
            </a:r>
            <a:endParaRPr lang="fr-FR" sz="5400" dirty="0">
              <a:solidFill>
                <a:srgbClr val="FF0000"/>
              </a:solidFill>
            </a:endParaRPr>
          </a:p>
        </p:txBody>
      </p:sp>
    </p:spTree>
    <p:extLst>
      <p:ext uri="{BB962C8B-B14F-4D97-AF65-F5344CB8AC3E}">
        <p14:creationId xmlns:p14="http://schemas.microsoft.com/office/powerpoint/2010/main" val="3188589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a:t>Exécuter le Projet</a:t>
            </a:r>
          </a:p>
        </p:txBody>
      </p:sp>
      <p:sp>
        <p:nvSpPr>
          <p:cNvPr id="3" name="Espace réservé du contenu 2"/>
          <p:cNvSpPr>
            <a:spLocks noGrp="1"/>
          </p:cNvSpPr>
          <p:nvPr>
            <p:ph idx="1"/>
          </p:nvPr>
        </p:nvSpPr>
        <p:spPr/>
        <p:txBody>
          <a:bodyPr>
            <a:normAutofit/>
          </a:bodyPr>
          <a:lstStyle/>
          <a:p>
            <a:pPr>
              <a:lnSpc>
                <a:spcPct val="200000"/>
              </a:lnSpc>
            </a:pPr>
            <a:r>
              <a:rPr lang="fr-FR" sz="3200" dirty="0"/>
              <a:t>Lancer la classe </a:t>
            </a:r>
            <a:r>
              <a:rPr lang="fr-FR" sz="3200" b="1" dirty="0" err="1"/>
              <a:t>DemoApplication</a:t>
            </a:r>
            <a:r>
              <a:rPr lang="fr-FR" sz="3200" dirty="0" smtClean="0"/>
              <a:t>.</a:t>
            </a:r>
          </a:p>
          <a:p>
            <a:pPr>
              <a:lnSpc>
                <a:spcPct val="200000"/>
              </a:lnSpc>
            </a:pPr>
            <a:r>
              <a:rPr lang="fr-FR" sz="3200" dirty="0"/>
              <a:t>Console attendue </a:t>
            </a:r>
            <a:r>
              <a:rPr lang="fr-FR" sz="3200" dirty="0" smtClean="0"/>
              <a:t>:</a:t>
            </a:r>
          </a:p>
          <a:p>
            <a:pPr lvl="1">
              <a:lnSpc>
                <a:spcPct val="200000"/>
              </a:lnSpc>
            </a:pPr>
            <a:endParaRPr lang="fr-FR" sz="2800" dirty="0"/>
          </a:p>
        </p:txBody>
      </p:sp>
      <p:pic>
        <p:nvPicPr>
          <p:cNvPr id="4" name="Image 3"/>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2681555" y="4538634"/>
            <a:ext cx="6493267" cy="7936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9288574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a:t>Tester l’API</a:t>
            </a:r>
          </a:p>
        </p:txBody>
      </p:sp>
      <p:sp>
        <p:nvSpPr>
          <p:cNvPr id="3" name="Espace réservé du contenu 2"/>
          <p:cNvSpPr>
            <a:spLocks noGrp="1"/>
          </p:cNvSpPr>
          <p:nvPr>
            <p:ph idx="1"/>
          </p:nvPr>
        </p:nvSpPr>
        <p:spPr/>
        <p:txBody>
          <a:bodyPr>
            <a:normAutofit/>
          </a:bodyPr>
          <a:lstStyle/>
          <a:p>
            <a:pPr>
              <a:lnSpc>
                <a:spcPct val="200000"/>
              </a:lnSpc>
            </a:pPr>
            <a:r>
              <a:rPr lang="fr-FR" sz="4000" dirty="0"/>
              <a:t>Dans le navigateur ou </a:t>
            </a:r>
            <a:r>
              <a:rPr lang="fr-FR" sz="4000" dirty="0" err="1"/>
              <a:t>Postman</a:t>
            </a:r>
            <a:r>
              <a:rPr lang="fr-FR" sz="4000" dirty="0"/>
              <a:t> </a:t>
            </a:r>
            <a:r>
              <a:rPr lang="fr-FR" sz="4000" dirty="0" smtClean="0"/>
              <a:t>:</a:t>
            </a:r>
          </a:p>
          <a:p>
            <a:pPr lvl="1">
              <a:lnSpc>
                <a:spcPct val="200000"/>
              </a:lnSpc>
            </a:pPr>
            <a:r>
              <a:rPr lang="fr-FR" sz="3600" b="1" dirty="0"/>
              <a:t>http://localhost:8081/hello</a:t>
            </a:r>
          </a:p>
        </p:txBody>
      </p:sp>
    </p:spTree>
    <p:extLst>
      <p:ext uri="{BB962C8B-B14F-4D97-AF65-F5344CB8AC3E}">
        <p14:creationId xmlns:p14="http://schemas.microsoft.com/office/powerpoint/2010/main" val="343580554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a:t>Résultat attendu</a:t>
            </a:r>
          </a:p>
        </p:txBody>
      </p:sp>
      <p:sp>
        <p:nvSpPr>
          <p:cNvPr id="3" name="Espace réservé du contenu 2"/>
          <p:cNvSpPr>
            <a:spLocks noGrp="1"/>
          </p:cNvSpPr>
          <p:nvPr>
            <p:ph idx="1"/>
          </p:nvPr>
        </p:nvSpPr>
        <p:spPr/>
        <p:txBody>
          <a:bodyPr>
            <a:normAutofit/>
          </a:bodyPr>
          <a:lstStyle/>
          <a:p>
            <a:pPr algn="just">
              <a:lnSpc>
                <a:spcPct val="200000"/>
              </a:lnSpc>
            </a:pPr>
            <a:r>
              <a:rPr lang="fr-FR" sz="3200" dirty="0"/>
              <a:t>Projet démarre sans </a:t>
            </a:r>
            <a:r>
              <a:rPr lang="fr-FR" sz="3200" dirty="0" smtClean="0"/>
              <a:t>erreur</a:t>
            </a:r>
          </a:p>
          <a:p>
            <a:pPr algn="just">
              <a:lnSpc>
                <a:spcPct val="200000"/>
              </a:lnSpc>
            </a:pPr>
            <a:r>
              <a:rPr lang="fr-FR" sz="3200" dirty="0"/>
              <a:t>API GET /hello accessible</a:t>
            </a:r>
          </a:p>
        </p:txBody>
      </p:sp>
    </p:spTree>
    <p:extLst>
      <p:ext uri="{BB962C8B-B14F-4D97-AF65-F5344CB8AC3E}">
        <p14:creationId xmlns:p14="http://schemas.microsoft.com/office/powerpoint/2010/main" val="145482093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58959" y="318747"/>
            <a:ext cx="7024744" cy="673144"/>
          </a:xfrm>
        </p:spPr>
        <p:txBody>
          <a:bodyPr>
            <a:noAutofit/>
          </a:bodyPr>
          <a:lstStyle/>
          <a:p>
            <a:pPr algn="ctr"/>
            <a:r>
              <a:rPr lang="fr-FR" sz="4400" b="1" dirty="0" err="1"/>
              <a:t>Spring</a:t>
            </a:r>
            <a:r>
              <a:rPr lang="fr-FR" sz="4400" b="1" dirty="0"/>
              <a:t> MVC</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569" y="1546873"/>
            <a:ext cx="7727524" cy="44644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52129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wipe(down)">
                                      <p:cBhvr>
                                        <p:cTn id="7" dur="580">
                                          <p:stCondLst>
                                            <p:cond delay="0"/>
                                          </p:stCondLst>
                                        </p:cTn>
                                        <p:tgtEl>
                                          <p:spTgt spid="6146"/>
                                        </p:tgtEl>
                                      </p:cBhvr>
                                    </p:animEffect>
                                    <p:anim calcmode="lin" valueType="num">
                                      <p:cBhvr>
                                        <p:cTn id="8" dur="1822" tmFilter="0,0; 0.14,0.36; 0.43,0.73; 0.71,0.91; 1.0,1.0">
                                          <p:stCondLst>
                                            <p:cond delay="0"/>
                                          </p:stCondLst>
                                        </p:cTn>
                                        <p:tgtEl>
                                          <p:spTgt spid="614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14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14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14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146"/>
                                        </p:tgtEl>
                                        <p:attrNameLst>
                                          <p:attrName>ppt_y</p:attrName>
                                        </p:attrNameLst>
                                      </p:cBhvr>
                                      <p:tavLst>
                                        <p:tav tm="0" fmla="#ppt_y-sin(pi*$)/81">
                                          <p:val>
                                            <p:fltVal val="0"/>
                                          </p:val>
                                        </p:tav>
                                        <p:tav tm="100000">
                                          <p:val>
                                            <p:fltVal val="1"/>
                                          </p:val>
                                        </p:tav>
                                      </p:tavLst>
                                    </p:anim>
                                    <p:animScale>
                                      <p:cBhvr>
                                        <p:cTn id="13" dur="26">
                                          <p:stCondLst>
                                            <p:cond delay="650"/>
                                          </p:stCondLst>
                                        </p:cTn>
                                        <p:tgtEl>
                                          <p:spTgt spid="6146"/>
                                        </p:tgtEl>
                                      </p:cBhvr>
                                      <p:to x="100000" y="60000"/>
                                    </p:animScale>
                                    <p:animScale>
                                      <p:cBhvr>
                                        <p:cTn id="14" dur="166" decel="50000">
                                          <p:stCondLst>
                                            <p:cond delay="676"/>
                                          </p:stCondLst>
                                        </p:cTn>
                                        <p:tgtEl>
                                          <p:spTgt spid="6146"/>
                                        </p:tgtEl>
                                      </p:cBhvr>
                                      <p:to x="100000" y="100000"/>
                                    </p:animScale>
                                    <p:animScale>
                                      <p:cBhvr>
                                        <p:cTn id="15" dur="26">
                                          <p:stCondLst>
                                            <p:cond delay="1312"/>
                                          </p:stCondLst>
                                        </p:cTn>
                                        <p:tgtEl>
                                          <p:spTgt spid="6146"/>
                                        </p:tgtEl>
                                      </p:cBhvr>
                                      <p:to x="100000" y="80000"/>
                                    </p:animScale>
                                    <p:animScale>
                                      <p:cBhvr>
                                        <p:cTn id="16" dur="166" decel="50000">
                                          <p:stCondLst>
                                            <p:cond delay="1338"/>
                                          </p:stCondLst>
                                        </p:cTn>
                                        <p:tgtEl>
                                          <p:spTgt spid="6146"/>
                                        </p:tgtEl>
                                      </p:cBhvr>
                                      <p:to x="100000" y="100000"/>
                                    </p:animScale>
                                    <p:animScale>
                                      <p:cBhvr>
                                        <p:cTn id="17" dur="26">
                                          <p:stCondLst>
                                            <p:cond delay="1642"/>
                                          </p:stCondLst>
                                        </p:cTn>
                                        <p:tgtEl>
                                          <p:spTgt spid="6146"/>
                                        </p:tgtEl>
                                      </p:cBhvr>
                                      <p:to x="100000" y="90000"/>
                                    </p:animScale>
                                    <p:animScale>
                                      <p:cBhvr>
                                        <p:cTn id="18" dur="166" decel="50000">
                                          <p:stCondLst>
                                            <p:cond delay="1668"/>
                                          </p:stCondLst>
                                        </p:cTn>
                                        <p:tgtEl>
                                          <p:spTgt spid="6146"/>
                                        </p:tgtEl>
                                      </p:cBhvr>
                                      <p:to x="100000" y="100000"/>
                                    </p:animScale>
                                    <p:animScale>
                                      <p:cBhvr>
                                        <p:cTn id="19" dur="26">
                                          <p:stCondLst>
                                            <p:cond delay="1808"/>
                                          </p:stCondLst>
                                        </p:cTn>
                                        <p:tgtEl>
                                          <p:spTgt spid="6146"/>
                                        </p:tgtEl>
                                      </p:cBhvr>
                                      <p:to x="100000" y="95000"/>
                                    </p:animScale>
                                    <p:animScale>
                                      <p:cBhvr>
                                        <p:cTn id="20" dur="166" decel="50000">
                                          <p:stCondLst>
                                            <p:cond delay="1834"/>
                                          </p:stCondLst>
                                        </p:cTn>
                                        <p:tgtEl>
                                          <p:spTgt spid="614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a:t>Extension</a:t>
            </a:r>
          </a:p>
        </p:txBody>
      </p:sp>
      <p:sp>
        <p:nvSpPr>
          <p:cNvPr id="3" name="Espace réservé du contenu 2"/>
          <p:cNvSpPr>
            <a:spLocks noGrp="1"/>
          </p:cNvSpPr>
          <p:nvPr>
            <p:ph idx="1"/>
          </p:nvPr>
        </p:nvSpPr>
        <p:spPr/>
        <p:txBody>
          <a:bodyPr>
            <a:noAutofit/>
          </a:bodyPr>
          <a:lstStyle/>
          <a:p>
            <a:r>
              <a:rPr lang="fr-FR" sz="2800" dirty="0"/>
              <a:t>Ajouter une route avec </a:t>
            </a:r>
            <a:r>
              <a:rPr lang="fr-FR" sz="2800" b="1" dirty="0"/>
              <a:t>paramètre</a:t>
            </a:r>
            <a:r>
              <a:rPr lang="fr-FR" sz="2800" dirty="0"/>
              <a:t> </a:t>
            </a:r>
            <a:r>
              <a:rPr lang="fr-FR" sz="2800" dirty="0" smtClean="0"/>
              <a:t>:</a:t>
            </a:r>
          </a:p>
          <a:p>
            <a:endParaRPr lang="fr-FR" sz="2800" dirty="0"/>
          </a:p>
          <a:p>
            <a:endParaRPr lang="fr-FR" sz="2800" dirty="0" smtClean="0"/>
          </a:p>
          <a:p>
            <a:endParaRPr lang="fr-FR" sz="2800" dirty="0"/>
          </a:p>
          <a:p>
            <a:endParaRPr lang="fr-FR" sz="2800" dirty="0" smtClean="0"/>
          </a:p>
          <a:p>
            <a:endParaRPr lang="fr-FR" sz="2800" dirty="0" smtClean="0"/>
          </a:p>
          <a:p>
            <a:r>
              <a:rPr lang="fr-FR" sz="2800" dirty="0"/>
              <a:t>Test : </a:t>
            </a:r>
            <a:r>
              <a:rPr lang="fr-FR" sz="2800" b="1" dirty="0"/>
              <a:t>http://localhost:8081/hello/Tarik</a:t>
            </a:r>
          </a:p>
        </p:txBody>
      </p:sp>
      <p:pic>
        <p:nvPicPr>
          <p:cNvPr id="4" name="Image 3"/>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2589087" y="2799182"/>
            <a:ext cx="6308333" cy="19885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1786319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Commande CURL</a:t>
            </a:r>
            <a:endParaRPr lang="fr-FR" dirty="0"/>
          </a:p>
        </p:txBody>
      </p:sp>
      <p:sp>
        <p:nvSpPr>
          <p:cNvPr id="3" name="Espace réservé du contenu 2"/>
          <p:cNvSpPr>
            <a:spLocks noGrp="1"/>
          </p:cNvSpPr>
          <p:nvPr>
            <p:ph idx="1"/>
          </p:nvPr>
        </p:nvSpPr>
        <p:spPr/>
        <p:txBody>
          <a:bodyPr>
            <a:normAutofit/>
          </a:bodyPr>
          <a:lstStyle/>
          <a:p>
            <a:pPr algn="just">
              <a:lnSpc>
                <a:spcPct val="250000"/>
              </a:lnSpc>
            </a:pPr>
            <a:r>
              <a:rPr lang="fr-FR" sz="3200" dirty="0" smtClean="0"/>
              <a:t>En </a:t>
            </a:r>
            <a:r>
              <a:rPr lang="fr-FR" sz="3200" dirty="0"/>
              <a:t>plus de </a:t>
            </a:r>
            <a:r>
              <a:rPr lang="fr-FR" sz="3200" b="1" dirty="0" err="1"/>
              <a:t>Postman</a:t>
            </a:r>
            <a:r>
              <a:rPr lang="fr-FR" sz="3200" dirty="0"/>
              <a:t>, vous pouvez tester vos </a:t>
            </a:r>
            <a:r>
              <a:rPr lang="fr-FR" sz="3200" b="1" dirty="0" err="1"/>
              <a:t>endpoints</a:t>
            </a:r>
            <a:r>
              <a:rPr lang="fr-FR" sz="3200" dirty="0"/>
              <a:t> </a:t>
            </a:r>
            <a:r>
              <a:rPr lang="fr-FR" sz="3200" b="1" dirty="0"/>
              <a:t>REST</a:t>
            </a:r>
            <a:r>
              <a:rPr lang="fr-FR" sz="3200" dirty="0"/>
              <a:t> avec </a:t>
            </a:r>
            <a:r>
              <a:rPr lang="fr-FR" sz="3200" b="1" dirty="0" err="1"/>
              <a:t>curl</a:t>
            </a:r>
            <a:r>
              <a:rPr lang="fr-FR" sz="3200" dirty="0"/>
              <a:t> directement depuis le Terminal / </a:t>
            </a:r>
            <a:r>
              <a:rPr lang="fr-FR" sz="3200" b="1" dirty="0"/>
              <a:t>PowerShell</a:t>
            </a:r>
            <a:r>
              <a:rPr lang="fr-FR" sz="3200" dirty="0"/>
              <a:t>.</a:t>
            </a:r>
          </a:p>
        </p:txBody>
      </p:sp>
    </p:spTree>
    <p:extLst>
      <p:ext uri="{BB962C8B-B14F-4D97-AF65-F5344CB8AC3E}">
        <p14:creationId xmlns:p14="http://schemas.microsoft.com/office/powerpoint/2010/main" val="301847184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a:t>Pourquoi utiliser </a:t>
            </a:r>
            <a:r>
              <a:rPr lang="fr-FR" dirty="0" err="1"/>
              <a:t>curl</a:t>
            </a:r>
            <a:r>
              <a:rPr lang="fr-FR" dirty="0"/>
              <a:t> ?</a:t>
            </a:r>
          </a:p>
        </p:txBody>
      </p:sp>
      <p:sp>
        <p:nvSpPr>
          <p:cNvPr id="3" name="Espace réservé du contenu 2"/>
          <p:cNvSpPr>
            <a:spLocks noGrp="1"/>
          </p:cNvSpPr>
          <p:nvPr>
            <p:ph idx="1"/>
          </p:nvPr>
        </p:nvSpPr>
        <p:spPr/>
        <p:txBody>
          <a:bodyPr>
            <a:noAutofit/>
          </a:bodyPr>
          <a:lstStyle/>
          <a:p>
            <a:pPr algn="just">
              <a:lnSpc>
                <a:spcPct val="200000"/>
              </a:lnSpc>
            </a:pPr>
            <a:r>
              <a:rPr lang="fr-FR" sz="2800" dirty="0"/>
              <a:t>Pas besoin d’interface </a:t>
            </a:r>
            <a:r>
              <a:rPr lang="fr-FR" sz="2800" dirty="0" smtClean="0"/>
              <a:t>graphique</a:t>
            </a:r>
          </a:p>
          <a:p>
            <a:pPr algn="just">
              <a:lnSpc>
                <a:spcPct val="200000"/>
              </a:lnSpc>
            </a:pPr>
            <a:r>
              <a:rPr lang="fr-FR" sz="2800" dirty="0" smtClean="0"/>
              <a:t>Rapide </a:t>
            </a:r>
            <a:r>
              <a:rPr lang="fr-FR" sz="2800" dirty="0"/>
              <a:t>pour tester une </a:t>
            </a:r>
            <a:r>
              <a:rPr lang="fr-FR" sz="2800" dirty="0" smtClean="0"/>
              <a:t>API</a:t>
            </a:r>
          </a:p>
          <a:p>
            <a:pPr algn="just">
              <a:lnSpc>
                <a:spcPct val="200000"/>
              </a:lnSpc>
            </a:pPr>
            <a:r>
              <a:rPr lang="fr-FR" sz="2800" dirty="0" smtClean="0"/>
              <a:t>Très </a:t>
            </a:r>
            <a:r>
              <a:rPr lang="fr-FR" sz="2800" dirty="0"/>
              <a:t>pratique pour les démonstrations et l'automatisation</a:t>
            </a:r>
          </a:p>
        </p:txBody>
      </p:sp>
    </p:spTree>
    <p:extLst>
      <p:ext uri="{BB962C8B-B14F-4D97-AF65-F5344CB8AC3E}">
        <p14:creationId xmlns:p14="http://schemas.microsoft.com/office/powerpoint/2010/main" val="1563335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a:t>Tester avec </a:t>
            </a:r>
            <a:r>
              <a:rPr lang="fr-FR" dirty="0" err="1"/>
              <a:t>curl</a:t>
            </a:r>
            <a:r>
              <a:rPr lang="fr-FR" dirty="0"/>
              <a:t> (GET)</a:t>
            </a:r>
          </a:p>
        </p:txBody>
      </p:sp>
      <p:pic>
        <p:nvPicPr>
          <p:cNvPr id="4" name="Espace réservé du contenu 3"/>
          <p:cNvPicPr>
            <a:picLocks noGrp="1" noChangeAspect="1"/>
          </p:cNvPicPr>
          <p:nvPr>
            <p:ph idx="1"/>
          </p:nvPr>
        </p:nvPicPr>
        <p:blipFill>
          <a:blip r:embed="rId2">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1640064" y="2907587"/>
            <a:ext cx="8917968" cy="10848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060325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err="1"/>
              <a:t>Endpoint</a:t>
            </a:r>
            <a:r>
              <a:rPr lang="fr-FR" dirty="0"/>
              <a:t> avec paramètres</a:t>
            </a:r>
          </a:p>
        </p:txBody>
      </p:sp>
      <p:pic>
        <p:nvPicPr>
          <p:cNvPr id="4" name="Espace réservé du contenu 3"/>
          <p:cNvPicPr>
            <a:picLocks noGrp="1" noChangeAspect="1"/>
          </p:cNvPicPr>
          <p:nvPr>
            <p:ph idx="1"/>
          </p:nvPr>
        </p:nvPicPr>
        <p:blipFill>
          <a:blip r:embed="rId2">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1835273" y="3030876"/>
            <a:ext cx="8527550" cy="11395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8302686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ctr"/>
            <a:r>
              <a:rPr lang="fr-FR" sz="3600" dirty="0"/>
              <a:t>**Tester l'API avec </a:t>
            </a:r>
            <a:r>
              <a:rPr lang="fr-FR" sz="3600" dirty="0" err="1"/>
              <a:t>curl</a:t>
            </a:r>
            <a:r>
              <a:rPr lang="fr-FR" sz="3600" dirty="0"/>
              <a:t>**</a:t>
            </a:r>
          </a:p>
        </p:txBody>
      </p:sp>
      <p:pic>
        <p:nvPicPr>
          <p:cNvPr id="5" name="Espace réservé du contenu 4"/>
          <p:cNvPicPr>
            <a:picLocks noGrp="1" noChangeAspect="1"/>
          </p:cNvPicPr>
          <p:nvPr>
            <p:ph idx="1"/>
          </p:nvPr>
        </p:nvPicPr>
        <p:blipFill>
          <a:blip r:embed="rId2">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1500027" y="1993187"/>
            <a:ext cx="9113177" cy="40069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90886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69848" y="94214"/>
            <a:ext cx="10058400" cy="974298"/>
          </a:xfrm>
        </p:spPr>
        <p:txBody>
          <a:bodyPr>
            <a:noAutofit/>
          </a:bodyPr>
          <a:lstStyle/>
          <a:p>
            <a:pPr algn="ctr"/>
            <a:r>
              <a:rPr lang="fr-FR" sz="3600" dirty="0"/>
              <a:t>Tableau comparatif </a:t>
            </a:r>
            <a:r>
              <a:rPr lang="fr-FR" sz="3600" dirty="0" smtClean="0"/>
              <a:t/>
            </a:r>
            <a:br>
              <a:rPr lang="fr-FR" sz="3600" dirty="0" smtClean="0"/>
            </a:br>
            <a:r>
              <a:rPr lang="fr-FR" sz="3600" dirty="0" smtClean="0"/>
              <a:t>des </a:t>
            </a:r>
            <a:r>
              <a:rPr lang="fr-FR" sz="3600" dirty="0"/>
              <a:t>grandes architectures logicielles</a:t>
            </a:r>
          </a:p>
        </p:txBody>
      </p:sp>
      <p:pic>
        <p:nvPicPr>
          <p:cNvPr id="4" name="Espace réservé du contenu 3"/>
          <p:cNvPicPr>
            <a:picLocks noGrp="1" noChangeAspect="1"/>
          </p:cNvPicPr>
          <p:nvPr>
            <p:ph idx="1"/>
          </p:nvPr>
        </p:nvPicPr>
        <p:blipFill>
          <a:blip r:embed="rId2"/>
          <a:stretch>
            <a:fillRect/>
          </a:stretch>
        </p:blipFill>
        <p:spPr>
          <a:xfrm>
            <a:off x="780836" y="1243173"/>
            <a:ext cx="10561833" cy="50959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05345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Page index </a:t>
            </a:r>
            <a:r>
              <a:rPr lang="fr-FR" dirty="0" err="1" smtClean="0"/>
              <a:t>static</a:t>
            </a:r>
            <a:endParaRPr lang="fr-FR" dirty="0"/>
          </a:p>
        </p:txBody>
      </p:sp>
      <p:sp>
        <p:nvSpPr>
          <p:cNvPr id="3" name="Espace réservé du contenu 2"/>
          <p:cNvSpPr>
            <a:spLocks noGrp="1"/>
          </p:cNvSpPr>
          <p:nvPr>
            <p:ph idx="1"/>
          </p:nvPr>
        </p:nvSpPr>
        <p:spPr/>
        <p:txBody>
          <a:bodyPr>
            <a:normAutofit/>
          </a:bodyPr>
          <a:lstStyle/>
          <a:p>
            <a:pPr algn="just">
              <a:lnSpc>
                <a:spcPct val="200000"/>
              </a:lnSpc>
            </a:pPr>
            <a:r>
              <a:rPr lang="fr-FR" sz="4000" dirty="0" smtClean="0"/>
              <a:t>Créer la page </a:t>
            </a:r>
            <a:r>
              <a:rPr lang="fr-FR" sz="4000" b="1" dirty="0" smtClean="0"/>
              <a:t>index.html</a:t>
            </a:r>
            <a:r>
              <a:rPr lang="fr-FR" sz="4000" dirty="0" smtClean="0"/>
              <a:t> au sein du dossier </a:t>
            </a:r>
            <a:r>
              <a:rPr lang="fr-FR" sz="4000" dirty="0" err="1" smtClean="0"/>
              <a:t>static</a:t>
            </a:r>
            <a:endParaRPr lang="fr-FR" sz="4000" dirty="0"/>
          </a:p>
        </p:txBody>
      </p:sp>
    </p:spTree>
    <p:extLst>
      <p:ext uri="{BB962C8B-B14F-4D97-AF65-F5344CB8AC3E}">
        <p14:creationId xmlns:p14="http://schemas.microsoft.com/office/powerpoint/2010/main" val="92704176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Atelier N° 2</a:t>
            </a:r>
            <a:endParaRPr lang="fr-FR" dirty="0"/>
          </a:p>
        </p:txBody>
      </p:sp>
      <p:sp>
        <p:nvSpPr>
          <p:cNvPr id="3" name="Espace réservé du contenu 2"/>
          <p:cNvSpPr>
            <a:spLocks noGrp="1"/>
          </p:cNvSpPr>
          <p:nvPr>
            <p:ph idx="1"/>
          </p:nvPr>
        </p:nvSpPr>
        <p:spPr/>
        <p:txBody>
          <a:bodyPr>
            <a:normAutofit/>
          </a:bodyPr>
          <a:lstStyle/>
          <a:p>
            <a:pPr algn="just">
              <a:lnSpc>
                <a:spcPct val="200000"/>
              </a:lnSpc>
            </a:pPr>
            <a:r>
              <a:rPr lang="fr-FR" sz="3200" dirty="0" smtClean="0"/>
              <a:t>Gestion des utilisateurs:</a:t>
            </a:r>
          </a:p>
          <a:p>
            <a:pPr marL="788670" lvl="1" indent="-514350" algn="just">
              <a:lnSpc>
                <a:spcPct val="200000"/>
              </a:lnSpc>
              <a:buFont typeface="+mj-lt"/>
              <a:buAutoNum type="arabicPeriod"/>
            </a:pPr>
            <a:r>
              <a:rPr lang="fr-FR" sz="2800" dirty="0" smtClean="0"/>
              <a:t>Créer utilisateur</a:t>
            </a:r>
          </a:p>
          <a:p>
            <a:pPr marL="788670" lvl="1" indent="-514350" algn="just">
              <a:lnSpc>
                <a:spcPct val="200000"/>
              </a:lnSpc>
              <a:buFont typeface="+mj-lt"/>
              <a:buAutoNum type="arabicPeriod"/>
            </a:pPr>
            <a:r>
              <a:rPr lang="fr-FR" sz="2800" dirty="0" smtClean="0"/>
              <a:t>Afficher liste des utilisateurs</a:t>
            </a:r>
          </a:p>
        </p:txBody>
      </p:sp>
    </p:spTree>
    <p:extLst>
      <p:ext uri="{BB962C8B-B14F-4D97-AF65-F5344CB8AC3E}">
        <p14:creationId xmlns:p14="http://schemas.microsoft.com/office/powerpoint/2010/main" val="179780262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Créer la classe model/User</a:t>
            </a:r>
            <a:endParaRPr lang="fr-FR" dirty="0"/>
          </a:p>
        </p:txBody>
      </p:sp>
      <p:pic>
        <p:nvPicPr>
          <p:cNvPr id="4" name="Espace réservé du contenu 3"/>
          <p:cNvPicPr>
            <a:picLocks noGrp="1" noChangeAspect="1"/>
          </p:cNvPicPr>
          <p:nvPr>
            <p:ph idx="1"/>
          </p:nvPr>
        </p:nvPicPr>
        <p:blipFill>
          <a:blip r:embed="rId2">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2589089" y="1921267"/>
            <a:ext cx="6904232" cy="37334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9290449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Créer le contrôleur </a:t>
            </a:r>
            <a:r>
              <a:rPr lang="fr-FR" dirty="0" err="1" smtClean="0"/>
              <a:t>UserController</a:t>
            </a:r>
            <a:endParaRPr lang="fr-FR" dirty="0"/>
          </a:p>
        </p:txBody>
      </p:sp>
      <p:pic>
        <p:nvPicPr>
          <p:cNvPr id="4" name="Espace réservé du contenu 3"/>
          <p:cNvPicPr>
            <a:picLocks noGrp="1" noChangeAspect="1"/>
          </p:cNvPicPr>
          <p:nvPr>
            <p:ph idx="1"/>
          </p:nvPr>
        </p:nvPicPr>
        <p:blipFill>
          <a:blip r:embed="rId2">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1578418" y="2198669"/>
            <a:ext cx="9041259" cy="41199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0108129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Test post </a:t>
            </a:r>
            <a:endParaRPr lang="fr-FR" dirty="0"/>
          </a:p>
        </p:txBody>
      </p:sp>
      <p:pic>
        <p:nvPicPr>
          <p:cNvPr id="4" name="Espace réservé du contenu 3"/>
          <p:cNvPicPr>
            <a:picLocks noGrp="1" noChangeAspect="1"/>
          </p:cNvPicPr>
          <p:nvPr>
            <p:ph idx="1"/>
          </p:nvPr>
        </p:nvPicPr>
        <p:blipFill>
          <a:blip r:embed="rId2">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472611" y="2989780"/>
            <a:ext cx="11352944" cy="6472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2582088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Conclusion</a:t>
            </a:r>
            <a:endParaRPr lang="fr-FR" dirty="0"/>
          </a:p>
        </p:txBody>
      </p:sp>
      <p:sp>
        <p:nvSpPr>
          <p:cNvPr id="3" name="Espace réservé du contenu 2"/>
          <p:cNvSpPr>
            <a:spLocks noGrp="1"/>
          </p:cNvSpPr>
          <p:nvPr>
            <p:ph idx="1"/>
          </p:nvPr>
        </p:nvSpPr>
        <p:spPr/>
        <p:txBody>
          <a:bodyPr>
            <a:noAutofit/>
          </a:bodyPr>
          <a:lstStyle/>
          <a:p>
            <a:pPr algn="just">
              <a:lnSpc>
                <a:spcPct val="200000"/>
              </a:lnSpc>
            </a:pPr>
            <a:r>
              <a:rPr lang="fr-FR" sz="2800" b="1" dirty="0" err="1"/>
              <a:t>Spring</a:t>
            </a:r>
            <a:r>
              <a:rPr lang="fr-FR" sz="2800" b="1" dirty="0"/>
              <a:t> Boot permet de créer des applications Java robustes et modulaires très rapidement</a:t>
            </a:r>
            <a:r>
              <a:rPr lang="fr-FR" sz="2800" dirty="0"/>
              <a:t>, tout en respectant les bonnes pratiques de développement et en facilitant la montée en compétence des développeurs.</a:t>
            </a:r>
          </a:p>
        </p:txBody>
      </p:sp>
    </p:spTree>
    <p:extLst>
      <p:ext uri="{BB962C8B-B14F-4D97-AF65-F5344CB8AC3E}">
        <p14:creationId xmlns:p14="http://schemas.microsoft.com/office/powerpoint/2010/main" val="5694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p:txBody>
          <a:bodyPr/>
          <a:lstStyle/>
          <a:p>
            <a:r>
              <a:rPr lang="fr-FR" dirty="0" err="1" smtClean="0"/>
              <a:t>Angular</a:t>
            </a:r>
            <a:r>
              <a:rPr lang="fr-FR" dirty="0" smtClean="0"/>
              <a:t> </a:t>
            </a:r>
            <a:endParaRPr lang="fr-FR" dirty="0"/>
          </a:p>
        </p:txBody>
      </p:sp>
      <p:sp>
        <p:nvSpPr>
          <p:cNvPr id="5" name="Sous-titre 4"/>
          <p:cNvSpPr>
            <a:spLocks noGrp="1"/>
          </p:cNvSpPr>
          <p:nvPr>
            <p:ph type="subTitle" idx="1"/>
          </p:nvPr>
        </p:nvSpPr>
        <p:spPr/>
        <p:txBody>
          <a:bodyPr>
            <a:normAutofit/>
          </a:bodyPr>
          <a:lstStyle/>
          <a:p>
            <a:r>
              <a:rPr lang="fr-FR" sz="3200" b="1" dirty="0" smtClean="0"/>
              <a:t>Manager votre </a:t>
            </a:r>
            <a:r>
              <a:rPr lang="fr-FR" sz="3200" b="1" dirty="0" err="1" smtClean="0"/>
              <a:t>Frontend</a:t>
            </a:r>
            <a:endParaRPr lang="fr-FR" sz="3200" b="1" dirty="0"/>
          </a:p>
        </p:txBody>
      </p:sp>
      <p:pic>
        <p:nvPicPr>
          <p:cNvPr id="6" name="Image 5"/>
          <p:cNvPicPr>
            <a:picLocks noChangeAspect="1"/>
          </p:cNvPicPr>
          <p:nvPr/>
        </p:nvPicPr>
        <p:blipFill>
          <a:blip r:embed="rId2"/>
          <a:stretch>
            <a:fillRect/>
          </a:stretch>
        </p:blipFill>
        <p:spPr>
          <a:xfrm rot="20051465">
            <a:off x="7132704" y="4908006"/>
            <a:ext cx="1985227" cy="1445644"/>
          </a:xfrm>
          <a:prstGeom prst="rect">
            <a:avLst/>
          </a:prstGeom>
        </p:spPr>
      </p:pic>
    </p:spTree>
    <p:extLst>
      <p:ext uri="{BB962C8B-B14F-4D97-AF65-F5344CB8AC3E}">
        <p14:creationId xmlns:p14="http://schemas.microsoft.com/office/powerpoint/2010/main" val="126803363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Introduction</a:t>
            </a:r>
            <a:endParaRPr lang="fr-FR" dirty="0"/>
          </a:p>
        </p:txBody>
      </p:sp>
      <p:pic>
        <p:nvPicPr>
          <p:cNvPr id="5" name="Image 4"/>
          <p:cNvPicPr>
            <a:picLocks noChangeAspect="1"/>
          </p:cNvPicPr>
          <p:nvPr/>
        </p:nvPicPr>
        <p:blipFill>
          <a:blip r:embed="rId2"/>
          <a:stretch>
            <a:fillRect/>
          </a:stretch>
        </p:blipFill>
        <p:spPr>
          <a:xfrm>
            <a:off x="2252262" y="2093976"/>
            <a:ext cx="7693572" cy="3724603"/>
          </a:xfrm>
          <a:prstGeom prst="rect">
            <a:avLst/>
          </a:prstGeom>
        </p:spPr>
      </p:pic>
    </p:spTree>
    <p:extLst>
      <p:ext uri="{BB962C8B-B14F-4D97-AF65-F5344CB8AC3E}">
        <p14:creationId xmlns:p14="http://schemas.microsoft.com/office/powerpoint/2010/main" val="210873268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69848" y="0"/>
            <a:ext cx="10058400" cy="1087821"/>
          </a:xfrm>
        </p:spPr>
        <p:txBody>
          <a:bodyPr/>
          <a:lstStyle/>
          <a:p>
            <a:pPr lvl="0" algn="ctr"/>
            <a:r>
              <a:rPr lang="fr-FR" dirty="0">
                <a:latin typeface="Agency FB" panose="020B0503020202020204" pitchFamily="34" charset="0"/>
              </a:rPr>
              <a:t>Qu'est-ce qu'</a:t>
            </a:r>
            <a:r>
              <a:rPr lang="fr-FR" dirty="0" err="1">
                <a:latin typeface="Agency FB" panose="020B0503020202020204" pitchFamily="34" charset="0"/>
              </a:rPr>
              <a:t>Angular</a:t>
            </a:r>
            <a:r>
              <a:rPr lang="fr-FR" dirty="0">
                <a:latin typeface="Agency FB" panose="020B0503020202020204" pitchFamily="34" charset="0"/>
              </a:rPr>
              <a:t> </a:t>
            </a:r>
            <a:r>
              <a:rPr lang="fr-FR" dirty="0" smtClean="0">
                <a:latin typeface="Agency FB" panose="020B0503020202020204" pitchFamily="34" charset="0"/>
              </a:rPr>
              <a:t>?</a:t>
            </a:r>
            <a:endParaRPr lang="fr-FR" dirty="0"/>
          </a:p>
        </p:txBody>
      </p:sp>
      <p:sp>
        <p:nvSpPr>
          <p:cNvPr id="3" name="Espace réservé du contenu 2"/>
          <p:cNvSpPr>
            <a:spLocks noGrp="1"/>
          </p:cNvSpPr>
          <p:nvPr>
            <p:ph idx="1"/>
          </p:nvPr>
        </p:nvSpPr>
        <p:spPr>
          <a:xfrm>
            <a:off x="943724" y="954760"/>
            <a:ext cx="10058400" cy="4050792"/>
          </a:xfrm>
        </p:spPr>
        <p:txBody>
          <a:bodyPr>
            <a:noAutofit/>
          </a:bodyPr>
          <a:lstStyle/>
          <a:p>
            <a:pPr algn="just">
              <a:lnSpc>
                <a:spcPct val="150000"/>
              </a:lnSpc>
            </a:pPr>
            <a:r>
              <a:rPr lang="fr-FR" sz="2800" dirty="0" err="1"/>
              <a:t>Angular</a:t>
            </a:r>
            <a:r>
              <a:rPr lang="fr-FR" sz="2800" dirty="0"/>
              <a:t> est un </a:t>
            </a:r>
            <a:r>
              <a:rPr lang="fr-FR" sz="2800" b="1" dirty="0" err="1"/>
              <a:t>framework</a:t>
            </a:r>
            <a:r>
              <a:rPr lang="fr-FR" sz="2800" b="1" dirty="0"/>
              <a:t> open-source</a:t>
            </a:r>
            <a:r>
              <a:rPr lang="fr-FR" sz="2800" dirty="0"/>
              <a:t> développé par Google, utilisé pour créer des applications web dynamiques à une seule page (SPA, Single Page Applications). Il est basé sur </a:t>
            </a:r>
            <a:r>
              <a:rPr lang="fr-FR" sz="2800" b="1" dirty="0" err="1"/>
              <a:t>TypeScript</a:t>
            </a:r>
            <a:r>
              <a:rPr lang="fr-FR" sz="2800" dirty="0"/>
              <a:t>, un langage qui ajoute des fonctionnalités typées à JavaScript. </a:t>
            </a:r>
            <a:r>
              <a:rPr lang="fr-FR" sz="2800" dirty="0" err="1"/>
              <a:t>Angular</a:t>
            </a:r>
            <a:r>
              <a:rPr lang="fr-FR" sz="2800" dirty="0"/>
              <a:t> permet de structurer le développement des applications grâce à l'utilisation de </a:t>
            </a:r>
            <a:r>
              <a:rPr lang="fr-FR" sz="2800" b="1" dirty="0"/>
              <a:t>composants</a:t>
            </a:r>
            <a:r>
              <a:rPr lang="fr-FR" sz="2800" dirty="0"/>
              <a:t>, de </a:t>
            </a:r>
            <a:r>
              <a:rPr lang="fr-FR" sz="2800" b="1" dirty="0"/>
              <a:t>services</a:t>
            </a:r>
            <a:r>
              <a:rPr lang="fr-FR" sz="2800" dirty="0"/>
              <a:t>, et de </a:t>
            </a:r>
            <a:r>
              <a:rPr lang="fr-FR" sz="2800" b="1" dirty="0"/>
              <a:t>modules</a:t>
            </a:r>
            <a:r>
              <a:rPr lang="fr-FR" sz="2800" dirty="0"/>
              <a:t>, facilitant ainsi la gestion du code, la réutilisation et l'évolutivité.</a:t>
            </a:r>
          </a:p>
        </p:txBody>
      </p:sp>
    </p:spTree>
    <p:extLst>
      <p:ext uri="{BB962C8B-B14F-4D97-AF65-F5344CB8AC3E}">
        <p14:creationId xmlns:p14="http://schemas.microsoft.com/office/powerpoint/2010/main" val="27150878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69847" y="248149"/>
            <a:ext cx="10058400" cy="839671"/>
          </a:xfrm>
        </p:spPr>
        <p:txBody>
          <a:bodyPr>
            <a:normAutofit/>
          </a:bodyPr>
          <a:lstStyle/>
          <a:p>
            <a:pPr algn="ctr"/>
            <a:r>
              <a:rPr lang="fr-FR" sz="4000" b="1" dirty="0">
                <a:latin typeface="Agency FB" panose="020B0503020202020204" pitchFamily="34" charset="0"/>
              </a:rPr>
              <a:t>Quelques caractéristiques principales d'</a:t>
            </a:r>
            <a:r>
              <a:rPr lang="fr-FR" sz="4000" b="1" dirty="0" err="1">
                <a:latin typeface="Agency FB" panose="020B0503020202020204" pitchFamily="34" charset="0"/>
              </a:rPr>
              <a:t>Angular</a:t>
            </a:r>
            <a:endParaRPr lang="fr-FR" sz="4000" b="1" dirty="0">
              <a:latin typeface="Agency FB" panose="020B0503020202020204" pitchFamily="34" charset="0"/>
            </a:endParaRPr>
          </a:p>
        </p:txBody>
      </p:sp>
      <p:sp>
        <p:nvSpPr>
          <p:cNvPr id="4" name="Rectangle 1"/>
          <p:cNvSpPr>
            <a:spLocks noGrp="1" noChangeArrowheads="1"/>
          </p:cNvSpPr>
          <p:nvPr>
            <p:ph idx="1"/>
          </p:nvPr>
        </p:nvSpPr>
        <p:spPr bwMode="auto">
          <a:xfrm>
            <a:off x="250843" y="1364662"/>
            <a:ext cx="11696407"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t" anchorCtr="0" compatLnSpc="1">
            <a:prstTxWarp prst="textNoShape">
              <a:avLst/>
            </a:prstTxWarp>
            <a:spAutoFit/>
          </a:bodyPr>
          <a:lstStyle/>
          <a:p>
            <a:pPr marL="0" marR="0" lvl="0" indent="0" algn="just" defTabSz="914400" rtl="0" eaLnBrk="0" fontAlgn="base" latinLnBrk="0" hangingPunct="0">
              <a:lnSpc>
                <a:spcPct val="300000"/>
              </a:lnSpc>
              <a:spcBef>
                <a:spcPct val="0"/>
              </a:spcBef>
              <a:spcAft>
                <a:spcPct val="0"/>
              </a:spcAft>
              <a:buClrTx/>
              <a:buSzTx/>
              <a:buFontTx/>
              <a:buChar char="•"/>
              <a:tabLst/>
            </a:pPr>
            <a:r>
              <a:rPr kumimoji="0" lang="fr-FR" altLang="fr-FR" b="1" i="0" u="none" strike="noStrike" cap="none" normalizeH="0" baseline="0" dirty="0" err="1" smtClean="0">
                <a:ln>
                  <a:noFill/>
                </a:ln>
                <a:solidFill>
                  <a:schemeClr val="tx1"/>
                </a:solidFill>
                <a:effectLst/>
                <a:latin typeface="Arial" panose="020B0604020202020204" pitchFamily="34" charset="0"/>
              </a:rPr>
              <a:t>Two-way</a:t>
            </a:r>
            <a:r>
              <a:rPr kumimoji="0" lang="fr-FR" altLang="fr-FR" b="1" i="0" u="none" strike="noStrike" cap="none" normalizeH="0" baseline="0" dirty="0" smtClean="0">
                <a:ln>
                  <a:noFill/>
                </a:ln>
                <a:solidFill>
                  <a:schemeClr val="tx1"/>
                </a:solidFill>
                <a:effectLst/>
                <a:latin typeface="Arial" panose="020B0604020202020204" pitchFamily="34" charset="0"/>
              </a:rPr>
              <a:t> data binding</a:t>
            </a:r>
            <a:r>
              <a:rPr kumimoji="0" lang="fr-FR" altLang="fr-FR" b="0" i="0" u="none" strike="noStrike" cap="none" normalizeH="0" baseline="0" dirty="0" smtClean="0">
                <a:ln>
                  <a:noFill/>
                </a:ln>
                <a:solidFill>
                  <a:schemeClr val="tx1"/>
                </a:solidFill>
                <a:effectLst/>
                <a:latin typeface="Arial" panose="020B0604020202020204" pitchFamily="34" charset="0"/>
              </a:rPr>
              <a:t> : synchronisation automatique entre l'interface utilisateur et les données.</a:t>
            </a:r>
          </a:p>
          <a:p>
            <a:pPr marL="0" marR="0" lvl="0" indent="0" algn="just" defTabSz="914400" rtl="0" eaLnBrk="0" fontAlgn="base" latinLnBrk="0" hangingPunct="0">
              <a:lnSpc>
                <a:spcPct val="300000"/>
              </a:lnSpc>
              <a:spcBef>
                <a:spcPct val="0"/>
              </a:spcBef>
              <a:spcAft>
                <a:spcPct val="0"/>
              </a:spcAft>
              <a:buClrTx/>
              <a:buSzTx/>
              <a:buFontTx/>
              <a:buChar char="•"/>
              <a:tabLst/>
            </a:pPr>
            <a:r>
              <a:rPr kumimoji="0" lang="fr-FR" altLang="fr-FR" b="1" i="0" u="none" strike="noStrike" cap="none" normalizeH="0" baseline="0" dirty="0" smtClean="0">
                <a:ln>
                  <a:noFill/>
                </a:ln>
                <a:solidFill>
                  <a:schemeClr val="tx1"/>
                </a:solidFill>
                <a:effectLst/>
                <a:latin typeface="Arial" panose="020B0604020202020204" pitchFamily="34" charset="0"/>
              </a:rPr>
              <a:t>Injection de dépendances</a:t>
            </a:r>
            <a:r>
              <a:rPr kumimoji="0" lang="fr-FR" altLang="fr-FR" b="0" i="0" u="none" strike="noStrike" cap="none" normalizeH="0" baseline="0" dirty="0" smtClean="0">
                <a:ln>
                  <a:noFill/>
                </a:ln>
                <a:solidFill>
                  <a:schemeClr val="tx1"/>
                </a:solidFill>
                <a:effectLst/>
                <a:latin typeface="Arial" panose="020B0604020202020204" pitchFamily="34" charset="0"/>
              </a:rPr>
              <a:t> : simplifie la gestion des services partagés.</a:t>
            </a:r>
          </a:p>
          <a:p>
            <a:pPr marL="0" marR="0" lvl="0" indent="0" algn="just" defTabSz="914400" rtl="0" eaLnBrk="0" fontAlgn="base" latinLnBrk="0" hangingPunct="0">
              <a:lnSpc>
                <a:spcPct val="300000"/>
              </a:lnSpc>
              <a:spcBef>
                <a:spcPct val="0"/>
              </a:spcBef>
              <a:spcAft>
                <a:spcPct val="0"/>
              </a:spcAft>
              <a:buClrTx/>
              <a:buSzTx/>
              <a:buFontTx/>
              <a:buChar char="•"/>
              <a:tabLst/>
            </a:pPr>
            <a:r>
              <a:rPr kumimoji="0" lang="fr-FR" altLang="fr-FR" b="1" i="0" u="none" strike="noStrike" cap="none" normalizeH="0" baseline="0" dirty="0" smtClean="0">
                <a:ln>
                  <a:noFill/>
                </a:ln>
                <a:solidFill>
                  <a:schemeClr val="tx1"/>
                </a:solidFill>
                <a:effectLst/>
                <a:latin typeface="Arial" panose="020B0604020202020204" pitchFamily="34" charset="0"/>
              </a:rPr>
              <a:t>Routage</a:t>
            </a:r>
            <a:r>
              <a:rPr kumimoji="0" lang="fr-FR" altLang="fr-FR" b="0" i="0" u="none" strike="noStrike" cap="none" normalizeH="0" baseline="0" dirty="0" smtClean="0">
                <a:ln>
                  <a:noFill/>
                </a:ln>
                <a:solidFill>
                  <a:schemeClr val="tx1"/>
                </a:solidFill>
                <a:effectLst/>
                <a:latin typeface="Arial" panose="020B0604020202020204" pitchFamily="34" charset="0"/>
              </a:rPr>
              <a:t> : permet de gérer facilement la navigation entre les différentes vues d'une application.</a:t>
            </a:r>
          </a:p>
          <a:p>
            <a:pPr marL="0" marR="0" lvl="0" indent="0" algn="just" defTabSz="914400" rtl="0" eaLnBrk="0" fontAlgn="base" latinLnBrk="0" hangingPunct="0">
              <a:lnSpc>
                <a:spcPct val="300000"/>
              </a:lnSpc>
              <a:spcBef>
                <a:spcPct val="0"/>
              </a:spcBef>
              <a:spcAft>
                <a:spcPct val="0"/>
              </a:spcAft>
              <a:buClrTx/>
              <a:buSzTx/>
              <a:buFontTx/>
              <a:buChar char="•"/>
              <a:tabLst/>
            </a:pPr>
            <a:r>
              <a:rPr kumimoji="0" lang="fr-FR" altLang="fr-FR" b="1" i="0" u="none" strike="noStrike" cap="none" normalizeH="0" baseline="0" dirty="0" err="1" smtClean="0">
                <a:ln>
                  <a:noFill/>
                </a:ln>
                <a:solidFill>
                  <a:schemeClr val="tx1"/>
                </a:solidFill>
                <a:effectLst/>
                <a:latin typeface="Arial" panose="020B0604020202020204" pitchFamily="34" charset="0"/>
              </a:rPr>
              <a:t>Templates</a:t>
            </a:r>
            <a:r>
              <a:rPr kumimoji="0" lang="fr-FR" altLang="fr-FR" b="0" i="0" u="none" strike="noStrike" cap="none" normalizeH="0" baseline="0" dirty="0" smtClean="0">
                <a:ln>
                  <a:noFill/>
                </a:ln>
                <a:solidFill>
                  <a:schemeClr val="tx1"/>
                </a:solidFill>
                <a:effectLst/>
                <a:latin typeface="Arial" panose="020B0604020202020204" pitchFamily="34" charset="0"/>
              </a:rPr>
              <a:t> : utilise du HTML enrichi par des directives </a:t>
            </a:r>
            <a:r>
              <a:rPr kumimoji="0" lang="fr-FR" altLang="fr-FR" b="0" i="0" u="none" strike="noStrike" cap="none" normalizeH="0" baseline="0" dirty="0" err="1" smtClean="0">
                <a:ln>
                  <a:noFill/>
                </a:ln>
                <a:solidFill>
                  <a:schemeClr val="tx1"/>
                </a:solidFill>
                <a:effectLst/>
                <a:latin typeface="Arial" panose="020B0604020202020204" pitchFamily="34" charset="0"/>
              </a:rPr>
              <a:t>Angular</a:t>
            </a:r>
            <a:r>
              <a:rPr kumimoji="0" lang="fr-FR" altLang="fr-FR" b="0" i="0" u="none" strike="noStrike" cap="none" normalizeH="0" baseline="0" dirty="0" smtClean="0">
                <a:ln>
                  <a:noFill/>
                </a:ln>
                <a:solidFill>
                  <a:schemeClr val="tx1"/>
                </a:solidFill>
                <a:effectLst/>
                <a:latin typeface="Arial" panose="020B0604020202020204" pitchFamily="34" charset="0"/>
              </a:rPr>
              <a:t> pour créer des interfaces interactives.</a:t>
            </a:r>
          </a:p>
          <a:p>
            <a:pPr marL="0" marR="0" lvl="0" indent="0" algn="just" defTabSz="914400" rtl="0" eaLnBrk="0" fontAlgn="base" latinLnBrk="0" hangingPunct="0">
              <a:lnSpc>
                <a:spcPct val="300000"/>
              </a:lnSpc>
              <a:spcBef>
                <a:spcPct val="0"/>
              </a:spcBef>
              <a:spcAft>
                <a:spcPct val="0"/>
              </a:spcAft>
              <a:buClrTx/>
              <a:buSzTx/>
              <a:buFontTx/>
              <a:buChar char="•"/>
              <a:tabLst/>
            </a:pPr>
            <a:r>
              <a:rPr kumimoji="0" lang="fr-FR" altLang="fr-FR" b="1" i="0" u="none" strike="noStrike" cap="none" normalizeH="0" baseline="0" dirty="0" smtClean="0">
                <a:ln>
                  <a:noFill/>
                </a:ln>
                <a:solidFill>
                  <a:schemeClr val="tx1"/>
                </a:solidFill>
                <a:effectLst/>
                <a:latin typeface="Arial" panose="020B0604020202020204" pitchFamily="34" charset="0"/>
              </a:rPr>
              <a:t>Modularité</a:t>
            </a:r>
            <a:r>
              <a:rPr kumimoji="0" lang="fr-FR" altLang="fr-FR" b="0" i="0" u="none" strike="noStrike" cap="none" normalizeH="0" baseline="0" dirty="0" smtClean="0">
                <a:ln>
                  <a:noFill/>
                </a:ln>
                <a:solidFill>
                  <a:schemeClr val="tx1"/>
                </a:solidFill>
                <a:effectLst/>
                <a:latin typeface="Arial" panose="020B0604020202020204" pitchFamily="34" charset="0"/>
              </a:rPr>
              <a:t> : le code est organisé en modules pour être plus maintenable et </a:t>
            </a:r>
            <a:r>
              <a:rPr kumimoji="0" lang="fr-FR" altLang="fr-FR" b="0" i="0" u="none" strike="noStrike" cap="none" normalizeH="0" baseline="0" dirty="0" err="1" smtClean="0">
                <a:ln>
                  <a:noFill/>
                </a:ln>
                <a:solidFill>
                  <a:schemeClr val="tx1"/>
                </a:solidFill>
                <a:effectLst/>
                <a:latin typeface="Arial" panose="020B0604020202020204" pitchFamily="34" charset="0"/>
              </a:rPr>
              <a:t>scalable</a:t>
            </a:r>
            <a:r>
              <a:rPr kumimoji="0" lang="fr-FR" altLang="fr-FR" b="0" i="0" u="none" strike="noStrike" cap="none" normalizeH="0" baseline="0" dirty="0" smtClean="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4177603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down)">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down)">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down)">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wipe(down)">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69848" y="484632"/>
            <a:ext cx="10058400" cy="727719"/>
          </a:xfrm>
        </p:spPr>
        <p:txBody>
          <a:bodyPr>
            <a:normAutofit/>
          </a:bodyPr>
          <a:lstStyle/>
          <a:p>
            <a:pPr algn="ctr"/>
            <a:r>
              <a:rPr lang="fr-FR" sz="2800" dirty="0"/>
              <a:t>Comment positionner l’Architecture Full-</a:t>
            </a:r>
            <a:r>
              <a:rPr lang="fr-FR" sz="2800" dirty="0" err="1"/>
              <a:t>Stack</a:t>
            </a:r>
            <a:endParaRPr lang="fr-FR" sz="2800" dirty="0"/>
          </a:p>
        </p:txBody>
      </p:sp>
      <p:sp>
        <p:nvSpPr>
          <p:cNvPr id="3" name="Espace réservé du contenu 2"/>
          <p:cNvSpPr>
            <a:spLocks noGrp="1"/>
          </p:cNvSpPr>
          <p:nvPr>
            <p:ph idx="1"/>
          </p:nvPr>
        </p:nvSpPr>
        <p:spPr>
          <a:xfrm>
            <a:off x="1069848" y="1212351"/>
            <a:ext cx="10058400" cy="4661899"/>
          </a:xfrm>
        </p:spPr>
        <p:txBody>
          <a:bodyPr>
            <a:noAutofit/>
          </a:bodyPr>
          <a:lstStyle/>
          <a:p>
            <a:pPr algn="just">
              <a:lnSpc>
                <a:spcPct val="150000"/>
              </a:lnSpc>
            </a:pPr>
            <a:r>
              <a:rPr lang="fr-FR" sz="2400" dirty="0"/>
              <a:t>Ce n’est pas une architecture technique seule, </a:t>
            </a:r>
            <a:r>
              <a:rPr lang="fr-FR" sz="2400" dirty="0" smtClean="0"/>
              <a:t>  </a:t>
            </a:r>
            <a:r>
              <a:rPr lang="fr-FR" sz="2400" dirty="0"/>
              <a:t>mais une façon d’organiser le développement et les compétences</a:t>
            </a:r>
            <a:r>
              <a:rPr lang="fr-FR" sz="2400" dirty="0" smtClean="0"/>
              <a:t>.</a:t>
            </a:r>
          </a:p>
          <a:p>
            <a:pPr algn="just">
              <a:lnSpc>
                <a:spcPct val="150000"/>
              </a:lnSpc>
            </a:pPr>
            <a:r>
              <a:rPr lang="fr-FR" sz="2400" dirty="0"/>
              <a:t>Souvent utilisée avec </a:t>
            </a:r>
            <a:r>
              <a:rPr lang="fr-FR" sz="2400" dirty="0" smtClean="0"/>
              <a:t>:</a:t>
            </a:r>
          </a:p>
          <a:p>
            <a:pPr lvl="1" algn="just">
              <a:lnSpc>
                <a:spcPct val="150000"/>
              </a:lnSpc>
            </a:pPr>
            <a:r>
              <a:rPr lang="fr-FR" sz="2000" dirty="0" smtClean="0"/>
              <a:t>Un </a:t>
            </a:r>
            <a:r>
              <a:rPr lang="fr-FR" sz="2000" dirty="0"/>
              <a:t>front moderne (</a:t>
            </a:r>
            <a:r>
              <a:rPr lang="fr-FR" sz="2000" dirty="0" err="1"/>
              <a:t>Angular</a:t>
            </a:r>
            <a:r>
              <a:rPr lang="fr-FR" sz="2000" dirty="0"/>
              <a:t> / </a:t>
            </a:r>
            <a:r>
              <a:rPr lang="fr-FR" sz="2000" dirty="0" err="1"/>
              <a:t>React</a:t>
            </a:r>
            <a:r>
              <a:rPr lang="fr-FR" sz="2000" dirty="0"/>
              <a:t> / Vue</a:t>
            </a:r>
            <a:r>
              <a:rPr lang="fr-FR" sz="2000" dirty="0" smtClean="0"/>
              <a:t>)</a:t>
            </a:r>
          </a:p>
          <a:p>
            <a:pPr lvl="1" algn="just">
              <a:lnSpc>
                <a:spcPct val="150000"/>
              </a:lnSpc>
            </a:pPr>
            <a:r>
              <a:rPr lang="fr-FR" sz="2000" dirty="0"/>
              <a:t>Un back exposant des API (</a:t>
            </a:r>
            <a:r>
              <a:rPr lang="fr-FR" sz="2000" dirty="0" err="1"/>
              <a:t>Node</a:t>
            </a:r>
            <a:r>
              <a:rPr lang="fr-FR" sz="2000" dirty="0"/>
              <a:t> / </a:t>
            </a:r>
            <a:r>
              <a:rPr lang="fr-FR" sz="2000" dirty="0" err="1"/>
              <a:t>Spring</a:t>
            </a:r>
            <a:r>
              <a:rPr lang="fr-FR" sz="2000" dirty="0"/>
              <a:t> Boot / .NET / Django</a:t>
            </a:r>
            <a:r>
              <a:rPr lang="fr-FR" sz="2000" dirty="0" smtClean="0"/>
              <a:t>)</a:t>
            </a:r>
          </a:p>
          <a:p>
            <a:pPr lvl="1" algn="just">
              <a:lnSpc>
                <a:spcPct val="150000"/>
              </a:lnSpc>
            </a:pPr>
            <a:r>
              <a:rPr lang="fr-FR" sz="2000" dirty="0"/>
              <a:t>Une BDD (SQL ou </a:t>
            </a:r>
            <a:r>
              <a:rPr lang="fr-FR" sz="2000" dirty="0" err="1"/>
              <a:t>NoSQL</a:t>
            </a:r>
            <a:r>
              <a:rPr lang="fr-FR" sz="2000" dirty="0" smtClean="0"/>
              <a:t>)</a:t>
            </a:r>
          </a:p>
          <a:p>
            <a:pPr algn="just">
              <a:lnSpc>
                <a:spcPct val="150000"/>
              </a:lnSpc>
            </a:pPr>
            <a:r>
              <a:rPr lang="fr-FR" sz="2400" dirty="0"/>
              <a:t>Elle se situe entre l’architecture 3-tiers et les </a:t>
            </a:r>
            <a:r>
              <a:rPr lang="fr-FR" sz="2400" dirty="0" err="1"/>
              <a:t>microservices</a:t>
            </a:r>
            <a:r>
              <a:rPr lang="fr-FR" sz="2400" dirty="0"/>
              <a:t> </a:t>
            </a:r>
            <a:r>
              <a:rPr lang="fr-FR" sz="2400" dirty="0" smtClean="0"/>
              <a:t>:</a:t>
            </a:r>
          </a:p>
          <a:p>
            <a:pPr lvl="1" algn="just">
              <a:lnSpc>
                <a:spcPct val="150000"/>
              </a:lnSpc>
            </a:pPr>
            <a:r>
              <a:rPr lang="fr-FR" sz="2000" dirty="0"/>
              <a:t>Plus flexible que </a:t>
            </a:r>
            <a:r>
              <a:rPr lang="fr-FR" sz="2000" dirty="0" smtClean="0"/>
              <a:t>3-tiers</a:t>
            </a:r>
          </a:p>
          <a:p>
            <a:pPr lvl="1" algn="just">
              <a:lnSpc>
                <a:spcPct val="150000"/>
              </a:lnSpc>
            </a:pPr>
            <a:r>
              <a:rPr lang="fr-FR" sz="2000" dirty="0"/>
              <a:t>Moins complexe que </a:t>
            </a:r>
            <a:r>
              <a:rPr lang="fr-FR" sz="2000" dirty="0" err="1"/>
              <a:t>microservices</a:t>
            </a:r>
            <a:endParaRPr lang="fr-FR" sz="2000" dirty="0"/>
          </a:p>
        </p:txBody>
      </p:sp>
    </p:spTree>
    <p:extLst>
      <p:ext uri="{BB962C8B-B14F-4D97-AF65-F5344CB8AC3E}">
        <p14:creationId xmlns:p14="http://schemas.microsoft.com/office/powerpoint/2010/main" val="3409999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993228" y="1143438"/>
            <a:ext cx="10231820" cy="4547914"/>
          </a:xfrm>
          <a:prstGeom prst="rect">
            <a:avLst/>
          </a:prstGeom>
        </p:spPr>
      </p:pic>
    </p:spTree>
    <p:extLst>
      <p:ext uri="{BB962C8B-B14F-4D97-AF65-F5344CB8AC3E}">
        <p14:creationId xmlns:p14="http://schemas.microsoft.com/office/powerpoint/2010/main" val="228333871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pPr lvl="0" algn="ctr"/>
            <a:r>
              <a:rPr lang="fr-FR" sz="3200" b="1" dirty="0">
                <a:latin typeface="+mn-lt"/>
              </a:rPr>
              <a:t>Différences avec d'autres </a:t>
            </a:r>
            <a:r>
              <a:rPr lang="fr-FR" sz="3200" b="1" dirty="0" smtClean="0">
                <a:latin typeface="+mn-lt"/>
              </a:rPr>
              <a:t>Framework </a:t>
            </a:r>
            <a:r>
              <a:rPr lang="fr-FR" sz="3200" b="1" dirty="0">
                <a:latin typeface="+mn-lt"/>
              </a:rPr>
              <a:t>front-end (</a:t>
            </a:r>
            <a:r>
              <a:rPr lang="fr-FR" sz="3200" b="1" dirty="0" err="1">
                <a:latin typeface="+mn-lt"/>
              </a:rPr>
              <a:t>React</a:t>
            </a:r>
            <a:r>
              <a:rPr lang="fr-FR" sz="3200" b="1" dirty="0">
                <a:latin typeface="+mn-lt"/>
              </a:rPr>
              <a:t>, Vue).</a:t>
            </a:r>
            <a:br>
              <a:rPr lang="fr-FR" sz="3200" b="1" dirty="0">
                <a:latin typeface="+mn-lt"/>
              </a:rPr>
            </a:br>
            <a:endParaRPr lang="fr-FR" sz="3200" b="1" dirty="0">
              <a:latin typeface="+mn-lt"/>
            </a:endParaRPr>
          </a:p>
        </p:txBody>
      </p:sp>
      <p:sp>
        <p:nvSpPr>
          <p:cNvPr id="4" name="Rectangle 1"/>
          <p:cNvSpPr>
            <a:spLocks noGrp="1" noChangeArrowheads="1"/>
          </p:cNvSpPr>
          <p:nvPr>
            <p:ph idx="1"/>
          </p:nvPr>
        </p:nvSpPr>
        <p:spPr bwMode="auto">
          <a:xfrm>
            <a:off x="399813" y="1711504"/>
            <a:ext cx="11398469"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0" marR="0" lvl="0" indent="0" algn="just" defTabSz="914400" rtl="0" eaLnBrk="0" fontAlgn="base" latinLnBrk="0" hangingPunct="0">
              <a:lnSpc>
                <a:spcPct val="250000"/>
              </a:lnSpc>
              <a:spcBef>
                <a:spcPct val="0"/>
              </a:spcBef>
              <a:spcAft>
                <a:spcPct val="0"/>
              </a:spcAft>
              <a:buClrTx/>
              <a:buSzTx/>
              <a:buFontTx/>
              <a:buChar char="•"/>
              <a:tabLst/>
            </a:pPr>
            <a:r>
              <a:rPr kumimoji="0" lang="fr-FR" altLang="fr-FR" sz="2400" b="1" i="0" u="none" strike="noStrike" cap="none" normalizeH="0" baseline="0" dirty="0" err="1" smtClean="0">
                <a:ln>
                  <a:noFill/>
                </a:ln>
                <a:solidFill>
                  <a:srgbClr val="FF0000"/>
                </a:solidFill>
                <a:effectLst/>
              </a:rPr>
              <a:t>Angular</a:t>
            </a:r>
            <a:r>
              <a:rPr kumimoji="0" lang="fr-FR" altLang="fr-FR" sz="2400" b="0" i="0" u="none" strike="noStrike" cap="none" normalizeH="0" baseline="0" dirty="0" smtClean="0">
                <a:ln>
                  <a:noFill/>
                </a:ln>
                <a:solidFill>
                  <a:schemeClr val="tx1"/>
                </a:solidFill>
                <a:effectLst/>
              </a:rPr>
              <a:t> est un Framework complet adapté aux grandes applications complexes.</a:t>
            </a:r>
          </a:p>
          <a:p>
            <a:pPr marL="0" marR="0" lvl="0" indent="0" algn="just" defTabSz="914400" rtl="0" eaLnBrk="0" fontAlgn="base" latinLnBrk="0" hangingPunct="0">
              <a:lnSpc>
                <a:spcPct val="250000"/>
              </a:lnSpc>
              <a:spcBef>
                <a:spcPct val="0"/>
              </a:spcBef>
              <a:spcAft>
                <a:spcPct val="0"/>
              </a:spcAft>
              <a:buClrTx/>
              <a:buSzTx/>
              <a:buFontTx/>
              <a:buChar char="•"/>
              <a:tabLst/>
            </a:pPr>
            <a:r>
              <a:rPr kumimoji="0" lang="fr-FR" altLang="fr-FR" sz="2400" b="1" i="0" u="none" strike="noStrike" cap="none" normalizeH="0" baseline="0" dirty="0" err="1" smtClean="0">
                <a:ln>
                  <a:noFill/>
                </a:ln>
                <a:solidFill>
                  <a:srgbClr val="FF0000"/>
                </a:solidFill>
                <a:effectLst/>
              </a:rPr>
              <a:t>React</a:t>
            </a:r>
            <a:r>
              <a:rPr kumimoji="0" lang="fr-FR" altLang="fr-FR" sz="2400" b="0" i="0" u="none" strike="noStrike" cap="none" normalizeH="0" baseline="0" dirty="0" smtClean="0">
                <a:ln>
                  <a:noFill/>
                </a:ln>
                <a:solidFill>
                  <a:schemeClr val="tx1"/>
                </a:solidFill>
                <a:effectLst/>
              </a:rPr>
              <a:t> est une bibliothèque flexible pour les interfaces, souvent utilisée dans des environnements qui nécessitent une réactivité élevée.</a:t>
            </a:r>
          </a:p>
          <a:p>
            <a:pPr marL="0" marR="0" lvl="0" indent="0" algn="just" defTabSz="914400" rtl="0" eaLnBrk="0" fontAlgn="base" latinLnBrk="0" hangingPunct="0">
              <a:lnSpc>
                <a:spcPct val="250000"/>
              </a:lnSpc>
              <a:spcBef>
                <a:spcPct val="0"/>
              </a:spcBef>
              <a:spcAft>
                <a:spcPct val="0"/>
              </a:spcAft>
              <a:buClrTx/>
              <a:buSzTx/>
              <a:buFontTx/>
              <a:buChar char="•"/>
              <a:tabLst/>
            </a:pPr>
            <a:r>
              <a:rPr kumimoji="0" lang="fr-FR" altLang="fr-FR" sz="2400" b="1" i="0" u="none" strike="noStrike" cap="none" normalizeH="0" baseline="0" dirty="0" smtClean="0">
                <a:ln>
                  <a:noFill/>
                </a:ln>
                <a:solidFill>
                  <a:srgbClr val="FF0000"/>
                </a:solidFill>
                <a:effectLst/>
              </a:rPr>
              <a:t>Vue</a:t>
            </a:r>
            <a:r>
              <a:rPr kumimoji="0" lang="fr-FR" altLang="fr-FR" sz="2400" b="0" i="0" u="none" strike="noStrike" cap="none" normalizeH="0" baseline="0" dirty="0" smtClean="0">
                <a:ln>
                  <a:noFill/>
                </a:ln>
                <a:solidFill>
                  <a:schemeClr val="tx1"/>
                </a:solidFill>
                <a:effectLst/>
              </a:rPr>
              <a:t> est un Framework léger et progressif, facile à apprendre et parfait pour les développeurs souhaitant plus de flexibilité avec un effort minimal. </a:t>
            </a:r>
          </a:p>
        </p:txBody>
      </p:sp>
    </p:spTree>
    <p:extLst>
      <p:ext uri="{BB962C8B-B14F-4D97-AF65-F5344CB8AC3E}">
        <p14:creationId xmlns:p14="http://schemas.microsoft.com/office/powerpoint/2010/main" val="90896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arn(inVertic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arn(inVertical)">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69848" y="484632"/>
            <a:ext cx="10058400" cy="555892"/>
          </a:xfrm>
        </p:spPr>
        <p:txBody>
          <a:bodyPr>
            <a:normAutofit fontScale="90000"/>
          </a:bodyPr>
          <a:lstStyle/>
          <a:p>
            <a:pPr algn="ctr"/>
            <a:r>
              <a:rPr lang="fr-FR" b="1" dirty="0">
                <a:latin typeface="Agency FB" panose="020B0503020202020204" pitchFamily="34" charset="0"/>
              </a:rPr>
              <a:t>Philosophie et approche</a:t>
            </a:r>
          </a:p>
        </p:txBody>
      </p:sp>
      <p:sp>
        <p:nvSpPr>
          <p:cNvPr id="3" name="Espace réservé du contenu 2"/>
          <p:cNvSpPr>
            <a:spLocks noGrp="1"/>
          </p:cNvSpPr>
          <p:nvPr>
            <p:ph idx="1"/>
          </p:nvPr>
        </p:nvSpPr>
        <p:spPr>
          <a:xfrm>
            <a:off x="457200" y="1166648"/>
            <a:ext cx="10671048" cy="5005552"/>
          </a:xfrm>
        </p:spPr>
        <p:txBody>
          <a:bodyPr>
            <a:normAutofit/>
          </a:bodyPr>
          <a:lstStyle/>
          <a:p>
            <a:pPr algn="just">
              <a:lnSpc>
                <a:spcPct val="150000"/>
              </a:lnSpc>
            </a:pPr>
            <a:r>
              <a:rPr lang="fr-FR" b="1" dirty="0" err="1"/>
              <a:t>Angular</a:t>
            </a:r>
            <a:r>
              <a:rPr lang="fr-FR" dirty="0"/>
              <a:t> : Framework </a:t>
            </a:r>
            <a:r>
              <a:rPr lang="fr-FR" b="1" dirty="0"/>
              <a:t>complet</a:t>
            </a:r>
            <a:r>
              <a:rPr lang="fr-FR" dirty="0"/>
              <a:t> avec une structure imposée, conçu pour des applications robustes et complexes. Il suit une approche "</a:t>
            </a:r>
            <a:r>
              <a:rPr lang="fr-FR" dirty="0" err="1"/>
              <a:t>opinionnée</a:t>
            </a:r>
            <a:r>
              <a:rPr lang="fr-FR" dirty="0"/>
              <a:t>" en offrant tout ce dont vous avez besoin (</a:t>
            </a:r>
            <a:r>
              <a:rPr lang="fr-FR" dirty="0" err="1"/>
              <a:t>routing</a:t>
            </a:r>
            <a:r>
              <a:rPr lang="fr-FR" dirty="0"/>
              <a:t>, state management, etc</a:t>
            </a:r>
            <a:r>
              <a:rPr lang="fr-FR" dirty="0" smtClean="0"/>
              <a:t>.).</a:t>
            </a:r>
          </a:p>
          <a:p>
            <a:pPr algn="just">
              <a:lnSpc>
                <a:spcPct val="150000"/>
              </a:lnSpc>
            </a:pPr>
            <a:r>
              <a:rPr lang="fr-FR" b="1" dirty="0" err="1"/>
              <a:t>React</a:t>
            </a:r>
            <a:r>
              <a:rPr lang="fr-FR" dirty="0"/>
              <a:t> : </a:t>
            </a:r>
            <a:r>
              <a:rPr lang="fr-FR" b="1" dirty="0"/>
              <a:t>Bibliothèque</a:t>
            </a:r>
            <a:r>
              <a:rPr lang="fr-FR" dirty="0"/>
              <a:t> pour créer des interfaces utilisateur (UI), se concentre uniquement sur la </a:t>
            </a:r>
            <a:r>
              <a:rPr lang="fr-FR" b="1" dirty="0"/>
              <a:t>vue</a:t>
            </a:r>
            <a:r>
              <a:rPr lang="fr-FR" dirty="0"/>
              <a:t> dans le modèle MVC. Très flexible, il nécessite souvent d’ajouter des bibliothèques externes (pour le routage, la gestion d'état, etc</a:t>
            </a:r>
            <a:r>
              <a:rPr lang="fr-FR" dirty="0" smtClean="0"/>
              <a:t>.).</a:t>
            </a:r>
          </a:p>
          <a:p>
            <a:pPr algn="just">
              <a:lnSpc>
                <a:spcPct val="150000"/>
              </a:lnSpc>
            </a:pPr>
            <a:r>
              <a:rPr lang="fr-FR" b="1" dirty="0"/>
              <a:t>Vue</a:t>
            </a:r>
            <a:r>
              <a:rPr lang="fr-FR" dirty="0"/>
              <a:t> : </a:t>
            </a:r>
            <a:r>
              <a:rPr lang="fr-FR" b="1" dirty="0"/>
              <a:t>Framework progressif</a:t>
            </a:r>
            <a:r>
              <a:rPr lang="fr-FR" dirty="0"/>
              <a:t> qui peut être utilisé pour des parties spécifiques d'une page web ou pour des applications complètes. Combine des aspects d’</a:t>
            </a:r>
            <a:r>
              <a:rPr lang="fr-FR" dirty="0" err="1"/>
              <a:t>Angular</a:t>
            </a:r>
            <a:r>
              <a:rPr lang="fr-FR" dirty="0"/>
              <a:t> (comme les directives) et de </a:t>
            </a:r>
            <a:r>
              <a:rPr lang="fr-FR" dirty="0" err="1"/>
              <a:t>React</a:t>
            </a:r>
            <a:r>
              <a:rPr lang="fr-FR" dirty="0"/>
              <a:t> (comme le </a:t>
            </a:r>
            <a:r>
              <a:rPr lang="fr-FR" dirty="0" err="1"/>
              <a:t>virtual</a:t>
            </a:r>
            <a:r>
              <a:rPr lang="fr-FR" dirty="0"/>
              <a:t> DOM).</a:t>
            </a:r>
          </a:p>
        </p:txBody>
      </p:sp>
    </p:spTree>
    <p:extLst>
      <p:ext uri="{BB962C8B-B14F-4D97-AF65-F5344CB8AC3E}">
        <p14:creationId xmlns:p14="http://schemas.microsoft.com/office/powerpoint/2010/main" val="2034185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b="1" cap="all" dirty="0">
                <a:latin typeface="Agency FB" panose="020B0503020202020204" pitchFamily="34" charset="0"/>
              </a:rPr>
              <a:t>POIDS DES FRAMEWORKS</a:t>
            </a:r>
            <a:r>
              <a:rPr lang="fr-FR" cap="all" dirty="0">
                <a:latin typeface="Agency FB" panose="020B0503020202020204" pitchFamily="34" charset="0"/>
              </a:rPr>
              <a:t/>
            </a:r>
            <a:br>
              <a:rPr lang="fr-FR" cap="all" dirty="0">
                <a:latin typeface="Agency FB" panose="020B0503020202020204" pitchFamily="34" charset="0"/>
              </a:rPr>
            </a:br>
            <a:endParaRPr lang="fr-FR" dirty="0">
              <a:latin typeface="Agency FB" panose="020B0503020202020204" pitchFamily="34" charset="0"/>
            </a:endParaRPr>
          </a:p>
        </p:txBody>
      </p:sp>
      <p:pic>
        <p:nvPicPr>
          <p:cNvPr id="4" name="Image 3"/>
          <p:cNvPicPr>
            <a:picLocks noChangeAspect="1"/>
          </p:cNvPicPr>
          <p:nvPr/>
        </p:nvPicPr>
        <p:blipFill>
          <a:blip r:embed="rId2"/>
          <a:stretch>
            <a:fillRect/>
          </a:stretch>
        </p:blipFill>
        <p:spPr>
          <a:xfrm>
            <a:off x="1371600" y="2388093"/>
            <a:ext cx="9448800" cy="25656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62510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b="1" cap="all" dirty="0">
                <a:latin typeface="Agency FB" panose="020B0503020202020204" pitchFamily="34" charset="0"/>
              </a:rPr>
              <a:t>UTILISATION</a:t>
            </a:r>
            <a:r>
              <a:rPr lang="fr-FR" b="1" cap="all" dirty="0"/>
              <a:t> PAR LES MARQUES</a:t>
            </a:r>
            <a:r>
              <a:rPr lang="fr-FR" cap="all" dirty="0"/>
              <a:t/>
            </a:r>
            <a:br>
              <a:rPr lang="fr-FR" cap="all" dirty="0"/>
            </a:br>
            <a:endParaRPr lang="fr-FR" dirty="0"/>
          </a:p>
        </p:txBody>
      </p:sp>
      <p:pic>
        <p:nvPicPr>
          <p:cNvPr id="4" name="Image 3"/>
          <p:cNvPicPr>
            <a:picLocks noChangeAspect="1"/>
          </p:cNvPicPr>
          <p:nvPr/>
        </p:nvPicPr>
        <p:blipFill>
          <a:blip r:embed="rId2"/>
          <a:stretch>
            <a:fillRect/>
          </a:stretch>
        </p:blipFill>
        <p:spPr>
          <a:xfrm>
            <a:off x="1260629" y="1946475"/>
            <a:ext cx="9895051" cy="41968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3930573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p:txBody>
          <a:bodyPr/>
          <a:lstStyle/>
          <a:p>
            <a:pPr algn="ctr"/>
            <a:r>
              <a:rPr lang="fr-FR" sz="2800" dirty="0"/>
              <a:t>Comprendre les avantages de l'utilisation d'</a:t>
            </a:r>
            <a:r>
              <a:rPr lang="fr-FR" sz="2800" dirty="0" err="1"/>
              <a:t>Angular</a:t>
            </a:r>
            <a:r>
              <a:rPr lang="fr-FR" sz="2800" dirty="0"/>
              <a:t/>
            </a:r>
            <a:br>
              <a:rPr lang="fr-FR" sz="2800" dirty="0"/>
            </a:br>
            <a:endParaRPr lang="fr-FR" sz="2800" dirty="0"/>
          </a:p>
        </p:txBody>
      </p:sp>
      <p:pic>
        <p:nvPicPr>
          <p:cNvPr id="7" name="Image 6"/>
          <p:cNvPicPr>
            <a:picLocks noChangeAspect="1"/>
          </p:cNvPicPr>
          <p:nvPr/>
        </p:nvPicPr>
        <p:blipFill>
          <a:blip r:embed="rId2"/>
          <a:stretch>
            <a:fillRect/>
          </a:stretch>
        </p:blipFill>
        <p:spPr>
          <a:xfrm>
            <a:off x="898634" y="3358055"/>
            <a:ext cx="8371490" cy="3358055"/>
          </a:xfrm>
          <a:prstGeom prst="rect">
            <a:avLst/>
          </a:prstGeom>
        </p:spPr>
      </p:pic>
    </p:spTree>
    <p:extLst>
      <p:ext uri="{BB962C8B-B14F-4D97-AF65-F5344CB8AC3E}">
        <p14:creationId xmlns:p14="http://schemas.microsoft.com/office/powerpoint/2010/main" val="267230269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69848" y="216618"/>
            <a:ext cx="10058400" cy="634720"/>
          </a:xfrm>
        </p:spPr>
        <p:txBody>
          <a:bodyPr>
            <a:normAutofit fontScale="90000"/>
          </a:bodyPr>
          <a:lstStyle/>
          <a:p>
            <a:pPr algn="ctr"/>
            <a:r>
              <a:rPr lang="fr-FR" dirty="0" smtClean="0"/>
              <a:t>Points Forts</a:t>
            </a:r>
            <a:endParaRPr lang="fr-FR" dirty="0"/>
          </a:p>
        </p:txBody>
      </p:sp>
      <p:sp>
        <p:nvSpPr>
          <p:cNvPr id="3" name="Espace réservé du contenu 2"/>
          <p:cNvSpPr>
            <a:spLocks noGrp="1"/>
          </p:cNvSpPr>
          <p:nvPr>
            <p:ph idx="1"/>
          </p:nvPr>
        </p:nvSpPr>
        <p:spPr>
          <a:xfrm>
            <a:off x="1069848" y="851338"/>
            <a:ext cx="10058400" cy="5084379"/>
          </a:xfrm>
        </p:spPr>
        <p:txBody>
          <a:bodyPr>
            <a:noAutofit/>
          </a:bodyPr>
          <a:lstStyle/>
          <a:p>
            <a:pPr algn="just">
              <a:lnSpc>
                <a:spcPct val="150000"/>
              </a:lnSpc>
            </a:pPr>
            <a:r>
              <a:rPr lang="fr-FR" dirty="0"/>
              <a:t>L'utilisation d'</a:t>
            </a:r>
            <a:r>
              <a:rPr lang="fr-FR" b="1" dirty="0" err="1"/>
              <a:t>Angular</a:t>
            </a:r>
            <a:r>
              <a:rPr lang="fr-FR" dirty="0"/>
              <a:t>, en particulier dans sa version </a:t>
            </a:r>
            <a:r>
              <a:rPr lang="fr-FR" dirty="0" smtClean="0"/>
              <a:t>offre </a:t>
            </a:r>
            <a:r>
              <a:rPr lang="fr-FR" dirty="0"/>
              <a:t>plusieurs avantages significatifs pour le développement d'applications web. Voici les principaux bénéfices </a:t>
            </a:r>
            <a:r>
              <a:rPr lang="fr-FR" dirty="0" smtClean="0"/>
              <a:t>:</a:t>
            </a:r>
          </a:p>
          <a:p>
            <a:pPr lvl="1" algn="just">
              <a:lnSpc>
                <a:spcPct val="150000"/>
              </a:lnSpc>
            </a:pPr>
            <a:r>
              <a:rPr lang="fr-FR" dirty="0"/>
              <a:t>Architecture Modulaire et Organisation du </a:t>
            </a:r>
            <a:r>
              <a:rPr lang="fr-FR" dirty="0" smtClean="0"/>
              <a:t>Code</a:t>
            </a:r>
          </a:p>
          <a:p>
            <a:pPr lvl="1" algn="just">
              <a:lnSpc>
                <a:spcPct val="150000"/>
              </a:lnSpc>
            </a:pPr>
            <a:r>
              <a:rPr lang="fr-FR" dirty="0"/>
              <a:t>Programmation Réactive avec </a:t>
            </a:r>
            <a:r>
              <a:rPr lang="fr-FR" dirty="0" err="1" smtClean="0"/>
              <a:t>RxJS</a:t>
            </a:r>
            <a:endParaRPr lang="fr-FR" dirty="0" smtClean="0"/>
          </a:p>
          <a:p>
            <a:pPr lvl="1" algn="just">
              <a:lnSpc>
                <a:spcPct val="150000"/>
              </a:lnSpc>
            </a:pPr>
            <a:r>
              <a:rPr lang="fr-FR" dirty="0"/>
              <a:t>Optimisation des </a:t>
            </a:r>
            <a:r>
              <a:rPr lang="fr-FR" dirty="0" smtClean="0"/>
              <a:t>Performances</a:t>
            </a:r>
          </a:p>
          <a:p>
            <a:pPr lvl="1" algn="just">
              <a:lnSpc>
                <a:spcPct val="150000"/>
              </a:lnSpc>
            </a:pPr>
            <a:r>
              <a:rPr lang="fr-FR" dirty="0"/>
              <a:t>Formulaires Puissants et </a:t>
            </a:r>
            <a:r>
              <a:rPr lang="fr-FR" dirty="0" smtClean="0"/>
              <a:t>Structurés</a:t>
            </a:r>
          </a:p>
          <a:p>
            <a:pPr lvl="1" algn="just">
              <a:lnSpc>
                <a:spcPct val="150000"/>
              </a:lnSpc>
            </a:pPr>
            <a:r>
              <a:rPr lang="fr-FR" dirty="0"/>
              <a:t>Tests et Qualité du </a:t>
            </a:r>
            <a:r>
              <a:rPr lang="fr-FR" dirty="0" smtClean="0"/>
              <a:t>Code</a:t>
            </a:r>
          </a:p>
          <a:p>
            <a:pPr lvl="1" algn="just">
              <a:lnSpc>
                <a:spcPct val="150000"/>
              </a:lnSpc>
            </a:pPr>
            <a:r>
              <a:rPr lang="fr-FR" dirty="0"/>
              <a:t>Écosystème Complet et </a:t>
            </a:r>
            <a:r>
              <a:rPr lang="fr-FR" dirty="0" smtClean="0"/>
              <a:t>Outillage</a:t>
            </a:r>
          </a:p>
          <a:p>
            <a:pPr lvl="1" algn="just">
              <a:lnSpc>
                <a:spcPct val="150000"/>
              </a:lnSpc>
            </a:pPr>
            <a:r>
              <a:rPr lang="fr-FR" dirty="0"/>
              <a:t>Support à Long Terme (LTS) et Mises à Jour </a:t>
            </a:r>
            <a:r>
              <a:rPr lang="fr-FR" dirty="0" smtClean="0"/>
              <a:t>Régulières</a:t>
            </a:r>
          </a:p>
          <a:p>
            <a:pPr lvl="1" algn="just">
              <a:lnSpc>
                <a:spcPct val="150000"/>
              </a:lnSpc>
            </a:pPr>
            <a:r>
              <a:rPr lang="fr-FR" dirty="0"/>
              <a:t>Sécurité </a:t>
            </a:r>
            <a:r>
              <a:rPr lang="fr-FR" dirty="0" smtClean="0"/>
              <a:t>Intégrée</a:t>
            </a:r>
          </a:p>
          <a:p>
            <a:pPr lvl="1" algn="just">
              <a:lnSpc>
                <a:spcPct val="150000"/>
              </a:lnSpc>
            </a:pPr>
            <a:r>
              <a:rPr lang="fr-FR" dirty="0"/>
              <a:t>Expérience Développeur Améliorée</a:t>
            </a:r>
          </a:p>
        </p:txBody>
      </p:sp>
    </p:spTree>
    <p:extLst>
      <p:ext uri="{BB962C8B-B14F-4D97-AF65-F5344CB8AC3E}">
        <p14:creationId xmlns:p14="http://schemas.microsoft.com/office/powerpoint/2010/main" val="3435978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dow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down)">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down)">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wipe(down)">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wipe(down)">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wipe(down)">
                                      <p:cBhvr>
                                        <p:cTn id="4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lvl="1" algn="ctr" rtl="0">
              <a:lnSpc>
                <a:spcPct val="90000"/>
              </a:lnSpc>
              <a:spcBef>
                <a:spcPct val="0"/>
              </a:spcBef>
            </a:pPr>
            <a:r>
              <a:rPr lang="fr-FR" sz="2800" b="1" dirty="0" smtClean="0"/>
              <a:t>Architecture Modulaire et Organisation du Code</a:t>
            </a:r>
            <a:endParaRPr lang="fr-FR" sz="2400" b="1" dirty="0"/>
          </a:p>
        </p:txBody>
      </p:sp>
      <p:sp>
        <p:nvSpPr>
          <p:cNvPr id="3" name="Espace réservé du contenu 2"/>
          <p:cNvSpPr>
            <a:spLocks noGrp="1"/>
          </p:cNvSpPr>
          <p:nvPr>
            <p:ph idx="1"/>
          </p:nvPr>
        </p:nvSpPr>
        <p:spPr/>
        <p:txBody>
          <a:bodyPr>
            <a:normAutofit/>
          </a:bodyPr>
          <a:lstStyle/>
          <a:p>
            <a:pPr algn="just">
              <a:lnSpc>
                <a:spcPct val="150000"/>
              </a:lnSpc>
            </a:pPr>
            <a:r>
              <a:rPr lang="fr-FR" sz="2800" b="1" dirty="0" err="1"/>
              <a:t>Angular</a:t>
            </a:r>
            <a:r>
              <a:rPr lang="fr-FR" sz="2800" dirty="0"/>
              <a:t> repose sur une architecture modulaire qui facilite la réutilisation et la maintenance du code</a:t>
            </a:r>
            <a:r>
              <a:rPr lang="fr-FR" sz="2800" dirty="0" smtClean="0"/>
              <a:t>.</a:t>
            </a:r>
          </a:p>
          <a:p>
            <a:pPr algn="just">
              <a:lnSpc>
                <a:spcPct val="150000"/>
              </a:lnSpc>
            </a:pPr>
            <a:r>
              <a:rPr lang="fr-FR" sz="2800" dirty="0"/>
              <a:t>Les applications sont organisées en modules (</a:t>
            </a:r>
            <a:r>
              <a:rPr lang="fr-FR" sz="2800" b="1" dirty="0" err="1"/>
              <a:t>NgModules</a:t>
            </a:r>
            <a:r>
              <a:rPr lang="fr-FR" sz="2800" dirty="0"/>
              <a:t>), ce qui permet de mieux structurer le projet et de charger uniquement les parties nécessaires (</a:t>
            </a:r>
            <a:r>
              <a:rPr lang="fr-FR" sz="2800" b="1" dirty="0" err="1"/>
              <a:t>lazy</a:t>
            </a:r>
            <a:r>
              <a:rPr lang="fr-FR" sz="2800" b="1" dirty="0"/>
              <a:t> </a:t>
            </a:r>
            <a:r>
              <a:rPr lang="fr-FR" sz="2800" b="1" dirty="0" err="1"/>
              <a:t>loading</a:t>
            </a:r>
            <a:r>
              <a:rPr lang="fr-FR" sz="2800" dirty="0"/>
              <a:t>).</a:t>
            </a:r>
          </a:p>
        </p:txBody>
      </p:sp>
    </p:spTree>
    <p:extLst>
      <p:ext uri="{BB962C8B-B14F-4D97-AF65-F5344CB8AC3E}">
        <p14:creationId xmlns:p14="http://schemas.microsoft.com/office/powerpoint/2010/main" val="181336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ctr"/>
            <a:r>
              <a:rPr lang="fr-FR" sz="4000" dirty="0"/>
              <a:t>Programmation Réactive avec </a:t>
            </a:r>
            <a:r>
              <a:rPr lang="fr-FR" sz="4000" dirty="0" err="1"/>
              <a:t>RxJS</a:t>
            </a:r>
            <a:endParaRPr lang="fr-FR" sz="4000" dirty="0"/>
          </a:p>
        </p:txBody>
      </p:sp>
      <p:sp>
        <p:nvSpPr>
          <p:cNvPr id="3" name="Espace réservé du contenu 2"/>
          <p:cNvSpPr>
            <a:spLocks noGrp="1"/>
          </p:cNvSpPr>
          <p:nvPr>
            <p:ph idx="1"/>
          </p:nvPr>
        </p:nvSpPr>
        <p:spPr/>
        <p:txBody>
          <a:bodyPr>
            <a:normAutofit/>
          </a:bodyPr>
          <a:lstStyle/>
          <a:p>
            <a:pPr algn="just">
              <a:lnSpc>
                <a:spcPct val="150000"/>
              </a:lnSpc>
            </a:pPr>
            <a:r>
              <a:rPr lang="fr-FR" sz="2800" b="1" dirty="0" err="1"/>
              <a:t>Angular</a:t>
            </a:r>
            <a:r>
              <a:rPr lang="fr-FR" sz="2800" dirty="0"/>
              <a:t> intègre </a:t>
            </a:r>
            <a:r>
              <a:rPr lang="fr-FR" sz="2800" b="1" dirty="0" err="1"/>
              <a:t>RxJS</a:t>
            </a:r>
            <a:r>
              <a:rPr lang="fr-FR" sz="2800" dirty="0"/>
              <a:t>, une bibliothèque puissante pour la gestion des flux de données et des événements asynchrones</a:t>
            </a:r>
            <a:r>
              <a:rPr lang="fr-FR" sz="2800" dirty="0" smtClean="0"/>
              <a:t>.</a:t>
            </a:r>
          </a:p>
          <a:p>
            <a:pPr algn="just">
              <a:lnSpc>
                <a:spcPct val="150000"/>
              </a:lnSpc>
            </a:pPr>
            <a:r>
              <a:rPr lang="fr-FR" sz="2800" dirty="0"/>
              <a:t>Cela permet de mieux gérer les appels </a:t>
            </a:r>
            <a:r>
              <a:rPr lang="fr-FR" sz="2800" b="1" dirty="0"/>
              <a:t>HTTP</a:t>
            </a:r>
            <a:r>
              <a:rPr lang="fr-FR" sz="2800" dirty="0"/>
              <a:t>, les événements utilisateur et les flux de données complexes.</a:t>
            </a:r>
          </a:p>
        </p:txBody>
      </p:sp>
    </p:spTree>
    <p:extLst>
      <p:ext uri="{BB962C8B-B14F-4D97-AF65-F5344CB8AC3E}">
        <p14:creationId xmlns:p14="http://schemas.microsoft.com/office/powerpoint/2010/main" val="102123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ctr"/>
            <a:r>
              <a:rPr lang="fr-FR" sz="4400" dirty="0"/>
              <a:t>Optimisation des Performances</a:t>
            </a:r>
          </a:p>
        </p:txBody>
      </p:sp>
      <p:sp>
        <p:nvSpPr>
          <p:cNvPr id="3" name="Espace réservé du contenu 2"/>
          <p:cNvSpPr>
            <a:spLocks noGrp="1"/>
          </p:cNvSpPr>
          <p:nvPr>
            <p:ph idx="1"/>
          </p:nvPr>
        </p:nvSpPr>
        <p:spPr/>
        <p:txBody>
          <a:bodyPr>
            <a:normAutofit/>
          </a:bodyPr>
          <a:lstStyle/>
          <a:p>
            <a:pPr algn="just">
              <a:lnSpc>
                <a:spcPct val="150000"/>
              </a:lnSpc>
            </a:pPr>
            <a:r>
              <a:rPr lang="fr-FR" sz="2400" dirty="0"/>
              <a:t>Change </a:t>
            </a:r>
            <a:r>
              <a:rPr lang="fr-FR" sz="2400" dirty="0" err="1"/>
              <a:t>Detection</a:t>
            </a:r>
            <a:r>
              <a:rPr lang="fr-FR" sz="2400" dirty="0"/>
              <a:t> amélioré : </a:t>
            </a:r>
            <a:r>
              <a:rPr lang="fr-FR" sz="2400" dirty="0" err="1"/>
              <a:t>Angular</a:t>
            </a:r>
            <a:r>
              <a:rPr lang="fr-FR" sz="2400" dirty="0"/>
              <a:t> utilise un moteur de détection des changements optimisé grâce à Zone.js et </a:t>
            </a:r>
            <a:r>
              <a:rPr lang="fr-FR" sz="2400" dirty="0" err="1"/>
              <a:t>OnPush</a:t>
            </a:r>
            <a:r>
              <a:rPr lang="fr-FR" sz="2400" dirty="0" smtClean="0"/>
              <a:t>.</a:t>
            </a:r>
          </a:p>
          <a:p>
            <a:pPr algn="just">
              <a:lnSpc>
                <a:spcPct val="150000"/>
              </a:lnSpc>
            </a:pPr>
            <a:r>
              <a:rPr lang="fr-FR" sz="2400" dirty="0" err="1"/>
              <a:t>Ivy</a:t>
            </a:r>
            <a:r>
              <a:rPr lang="fr-FR" sz="2400" dirty="0"/>
              <a:t> </a:t>
            </a:r>
            <a:r>
              <a:rPr lang="fr-FR" sz="2400" dirty="0" err="1"/>
              <a:t>Renderer</a:t>
            </a:r>
            <a:r>
              <a:rPr lang="fr-FR" sz="2400" dirty="0"/>
              <a:t> : Depuis </a:t>
            </a:r>
            <a:r>
              <a:rPr lang="fr-FR" sz="2400" dirty="0" err="1"/>
              <a:t>Angular</a:t>
            </a:r>
            <a:r>
              <a:rPr lang="fr-FR" sz="2400" dirty="0"/>
              <a:t> 9, </a:t>
            </a:r>
            <a:r>
              <a:rPr lang="fr-FR" sz="2400" dirty="0" err="1"/>
              <a:t>Ivy</a:t>
            </a:r>
            <a:r>
              <a:rPr lang="fr-FR" sz="2400" dirty="0"/>
              <a:t> permet un rendu plus rapide et une réduction de la taille des bundles</a:t>
            </a:r>
            <a:r>
              <a:rPr lang="fr-FR" sz="2400" dirty="0" smtClean="0"/>
              <a:t>.</a:t>
            </a:r>
          </a:p>
          <a:p>
            <a:pPr algn="just">
              <a:lnSpc>
                <a:spcPct val="150000"/>
              </a:lnSpc>
            </a:pPr>
            <a:r>
              <a:rPr lang="fr-FR" sz="2400" dirty="0" err="1"/>
              <a:t>Lazy</a:t>
            </a:r>
            <a:r>
              <a:rPr lang="fr-FR" sz="2400" dirty="0"/>
              <a:t> </a:t>
            </a:r>
            <a:r>
              <a:rPr lang="fr-FR" sz="2400" dirty="0" err="1"/>
              <a:t>Loading</a:t>
            </a:r>
            <a:r>
              <a:rPr lang="fr-FR" sz="2400" dirty="0"/>
              <a:t> : Charge uniquement les parties nécessaires de l'application, améliorant ainsi les performances.</a:t>
            </a:r>
          </a:p>
          <a:p>
            <a:pPr algn="just">
              <a:lnSpc>
                <a:spcPct val="150000"/>
              </a:lnSpc>
            </a:pPr>
            <a:endParaRPr lang="fr-FR" sz="2400" dirty="0"/>
          </a:p>
        </p:txBody>
      </p:sp>
    </p:spTree>
    <p:extLst>
      <p:ext uri="{BB962C8B-B14F-4D97-AF65-F5344CB8AC3E}">
        <p14:creationId xmlns:p14="http://schemas.microsoft.com/office/powerpoint/2010/main" val="374330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69848" y="484632"/>
            <a:ext cx="10058400" cy="614703"/>
          </a:xfrm>
        </p:spPr>
        <p:txBody>
          <a:bodyPr>
            <a:normAutofit fontScale="90000"/>
          </a:bodyPr>
          <a:lstStyle/>
          <a:p>
            <a:pPr algn="ctr"/>
            <a:r>
              <a:rPr lang="fr-FR" dirty="0"/>
              <a:t>Pourquoi le full-</a:t>
            </a:r>
            <a:r>
              <a:rPr lang="fr-FR" dirty="0" err="1"/>
              <a:t>stack</a:t>
            </a:r>
            <a:r>
              <a:rPr lang="fr-FR" dirty="0"/>
              <a:t> ?</a:t>
            </a:r>
          </a:p>
        </p:txBody>
      </p:sp>
      <p:sp>
        <p:nvSpPr>
          <p:cNvPr id="3" name="Espace réservé du contenu 2"/>
          <p:cNvSpPr>
            <a:spLocks noGrp="1"/>
          </p:cNvSpPr>
          <p:nvPr>
            <p:ph idx="1"/>
          </p:nvPr>
        </p:nvSpPr>
        <p:spPr>
          <a:xfrm>
            <a:off x="1069848" y="1099335"/>
            <a:ext cx="10058400" cy="4795463"/>
          </a:xfrm>
        </p:spPr>
        <p:txBody>
          <a:bodyPr>
            <a:noAutofit/>
          </a:bodyPr>
          <a:lstStyle/>
          <a:p>
            <a:pPr algn="just">
              <a:lnSpc>
                <a:spcPct val="150000"/>
              </a:lnSpc>
            </a:pPr>
            <a:r>
              <a:rPr lang="fr-FR" sz="2800" dirty="0"/>
              <a:t>Productivité : un développeur qui comprend toute la chaîne peut livrer </a:t>
            </a:r>
            <a:r>
              <a:rPr lang="fr-FR" sz="2800" dirty="0" err="1"/>
              <a:t>features</a:t>
            </a:r>
            <a:r>
              <a:rPr lang="fr-FR" sz="2800" dirty="0"/>
              <a:t> plus vite</a:t>
            </a:r>
            <a:r>
              <a:rPr lang="fr-FR" sz="2800" dirty="0" smtClean="0"/>
              <a:t>.</a:t>
            </a:r>
          </a:p>
          <a:p>
            <a:pPr algn="just">
              <a:lnSpc>
                <a:spcPct val="150000"/>
              </a:lnSpc>
            </a:pPr>
            <a:r>
              <a:rPr lang="fr-FR" sz="2800" dirty="0"/>
              <a:t>Meilleure communication : </a:t>
            </a:r>
            <a:r>
              <a:rPr lang="fr-FR" sz="2800" dirty="0" smtClean="0"/>
              <a:t>réduction </a:t>
            </a:r>
            <a:r>
              <a:rPr lang="fr-FR" sz="2800" dirty="0"/>
              <a:t>des frictions entre front/back</a:t>
            </a:r>
            <a:r>
              <a:rPr lang="fr-FR" sz="2800" dirty="0" smtClean="0"/>
              <a:t>.</a:t>
            </a:r>
          </a:p>
          <a:p>
            <a:pPr algn="just">
              <a:lnSpc>
                <a:spcPct val="150000"/>
              </a:lnSpc>
            </a:pPr>
            <a:r>
              <a:rPr lang="fr-FR" sz="2800" dirty="0"/>
              <a:t>Vision système : optimisation des performances, sécurité et UX</a:t>
            </a:r>
            <a:r>
              <a:rPr lang="fr-FR" sz="2800" dirty="0" smtClean="0"/>
              <a:t>.</a:t>
            </a:r>
          </a:p>
          <a:p>
            <a:pPr algn="just">
              <a:lnSpc>
                <a:spcPct val="150000"/>
              </a:lnSpc>
            </a:pPr>
            <a:r>
              <a:rPr lang="fr-FR" sz="2800" dirty="0"/>
              <a:t>Emploi : marché du travail demande des compétences full-</a:t>
            </a:r>
            <a:r>
              <a:rPr lang="fr-FR" sz="2800" dirty="0" err="1"/>
              <a:t>stack</a:t>
            </a:r>
            <a:r>
              <a:rPr lang="fr-FR" sz="2800" dirty="0"/>
              <a:t>.</a:t>
            </a:r>
          </a:p>
        </p:txBody>
      </p:sp>
    </p:spTree>
    <p:extLst>
      <p:ext uri="{BB962C8B-B14F-4D97-AF65-F5344CB8AC3E}">
        <p14:creationId xmlns:p14="http://schemas.microsoft.com/office/powerpoint/2010/main" val="204075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ctr"/>
            <a:r>
              <a:rPr lang="fr-FR" sz="4000" dirty="0"/>
              <a:t>Formulaires Puissants et Structurés</a:t>
            </a:r>
          </a:p>
        </p:txBody>
      </p:sp>
      <p:sp>
        <p:nvSpPr>
          <p:cNvPr id="3" name="Espace réservé du contenu 2"/>
          <p:cNvSpPr>
            <a:spLocks noGrp="1"/>
          </p:cNvSpPr>
          <p:nvPr>
            <p:ph idx="1"/>
          </p:nvPr>
        </p:nvSpPr>
        <p:spPr/>
        <p:txBody>
          <a:bodyPr>
            <a:normAutofit/>
          </a:bodyPr>
          <a:lstStyle/>
          <a:p>
            <a:pPr algn="just">
              <a:lnSpc>
                <a:spcPct val="150000"/>
              </a:lnSpc>
            </a:pPr>
            <a:r>
              <a:rPr lang="fr-FR" sz="2800" b="1" dirty="0"/>
              <a:t>Template-</a:t>
            </a:r>
            <a:r>
              <a:rPr lang="fr-FR" sz="2800" b="1" dirty="0" err="1"/>
              <a:t>driven</a:t>
            </a:r>
            <a:r>
              <a:rPr lang="fr-FR" sz="2800" b="1" dirty="0"/>
              <a:t> </a:t>
            </a:r>
            <a:r>
              <a:rPr lang="fr-FR" sz="2800" b="1" dirty="0" err="1"/>
              <a:t>Forms</a:t>
            </a:r>
            <a:r>
              <a:rPr lang="fr-FR" sz="2800" dirty="0"/>
              <a:t> : Faciles à utiliser pour des formulaires simples</a:t>
            </a:r>
            <a:r>
              <a:rPr lang="fr-FR" sz="2800" dirty="0" smtClean="0"/>
              <a:t>.</a:t>
            </a:r>
          </a:p>
          <a:p>
            <a:pPr algn="just">
              <a:lnSpc>
                <a:spcPct val="150000"/>
              </a:lnSpc>
            </a:pPr>
            <a:r>
              <a:rPr lang="fr-FR" sz="2800" b="1" dirty="0" err="1"/>
              <a:t>Reactive</a:t>
            </a:r>
            <a:r>
              <a:rPr lang="fr-FR" sz="2800" b="1" dirty="0"/>
              <a:t> </a:t>
            </a:r>
            <a:r>
              <a:rPr lang="fr-FR" sz="2800" b="1" dirty="0" err="1"/>
              <a:t>Forms</a:t>
            </a:r>
            <a:r>
              <a:rPr lang="fr-FR" sz="2800" dirty="0"/>
              <a:t> : Idéals pour des formulaires dynamiques et complexes, avec validation avancée et gestion des états.</a:t>
            </a:r>
          </a:p>
        </p:txBody>
      </p:sp>
    </p:spTree>
    <p:extLst>
      <p:ext uri="{BB962C8B-B14F-4D97-AF65-F5344CB8AC3E}">
        <p14:creationId xmlns:p14="http://schemas.microsoft.com/office/powerpoint/2010/main" val="2133940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a:t>Tests et Qualité du Code</a:t>
            </a:r>
          </a:p>
        </p:txBody>
      </p:sp>
      <p:sp>
        <p:nvSpPr>
          <p:cNvPr id="3" name="Espace réservé du contenu 2"/>
          <p:cNvSpPr>
            <a:spLocks noGrp="1"/>
          </p:cNvSpPr>
          <p:nvPr>
            <p:ph idx="1"/>
          </p:nvPr>
        </p:nvSpPr>
        <p:spPr/>
        <p:txBody>
          <a:bodyPr>
            <a:normAutofit/>
          </a:bodyPr>
          <a:lstStyle/>
          <a:p>
            <a:pPr algn="just">
              <a:lnSpc>
                <a:spcPct val="150000"/>
              </a:lnSpc>
            </a:pPr>
            <a:r>
              <a:rPr lang="fr-FR" sz="2800" dirty="0" err="1"/>
              <a:t>Angular</a:t>
            </a:r>
            <a:r>
              <a:rPr lang="fr-FR" sz="2800" dirty="0"/>
              <a:t> encourage les tests unitaires avec </a:t>
            </a:r>
            <a:r>
              <a:rPr lang="fr-FR" sz="2800" b="1" dirty="0"/>
              <a:t>Jasmine et Karma</a:t>
            </a:r>
            <a:r>
              <a:rPr lang="fr-FR" sz="2800" dirty="0"/>
              <a:t>, ainsi que les </a:t>
            </a:r>
            <a:r>
              <a:rPr lang="fr-FR" sz="2800" b="1" dirty="0"/>
              <a:t>tests end-to-end (E2E)</a:t>
            </a:r>
            <a:r>
              <a:rPr lang="fr-FR" sz="2800" dirty="0"/>
              <a:t> avec </a:t>
            </a:r>
            <a:r>
              <a:rPr lang="fr-FR" sz="2800" dirty="0" err="1"/>
              <a:t>Protractor</a:t>
            </a:r>
            <a:r>
              <a:rPr lang="fr-FR" sz="2800" dirty="0"/>
              <a:t> (ou </a:t>
            </a:r>
            <a:r>
              <a:rPr lang="fr-FR" sz="2800" dirty="0" err="1"/>
              <a:t>Cypress</a:t>
            </a:r>
            <a:r>
              <a:rPr lang="fr-FR" sz="2800" dirty="0" smtClean="0"/>
              <a:t>).</a:t>
            </a:r>
          </a:p>
          <a:p>
            <a:pPr algn="just">
              <a:lnSpc>
                <a:spcPct val="150000"/>
              </a:lnSpc>
            </a:pPr>
            <a:r>
              <a:rPr lang="fr-FR" sz="2800" dirty="0"/>
              <a:t>Les tests sont intégrés directement dans l'écosystème </a:t>
            </a:r>
            <a:r>
              <a:rPr lang="fr-FR" sz="2800" dirty="0" err="1"/>
              <a:t>Angular</a:t>
            </a:r>
            <a:r>
              <a:rPr lang="fr-FR" sz="2800" dirty="0"/>
              <a:t>, garantissant une meilleure robustesse.</a:t>
            </a:r>
          </a:p>
        </p:txBody>
      </p:sp>
    </p:spTree>
    <p:extLst>
      <p:ext uri="{BB962C8B-B14F-4D97-AF65-F5344CB8AC3E}">
        <p14:creationId xmlns:p14="http://schemas.microsoft.com/office/powerpoint/2010/main" val="2117698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ctr"/>
            <a:r>
              <a:rPr lang="fr-FR" sz="4400" dirty="0"/>
              <a:t>Écosystème Complet et Outillage</a:t>
            </a:r>
          </a:p>
        </p:txBody>
      </p:sp>
      <p:sp>
        <p:nvSpPr>
          <p:cNvPr id="3" name="Espace réservé du contenu 2"/>
          <p:cNvSpPr>
            <a:spLocks noGrp="1"/>
          </p:cNvSpPr>
          <p:nvPr>
            <p:ph idx="1"/>
          </p:nvPr>
        </p:nvSpPr>
        <p:spPr/>
        <p:txBody>
          <a:bodyPr>
            <a:normAutofit/>
          </a:bodyPr>
          <a:lstStyle/>
          <a:p>
            <a:pPr algn="just">
              <a:lnSpc>
                <a:spcPct val="150000"/>
              </a:lnSpc>
            </a:pPr>
            <a:r>
              <a:rPr lang="fr-FR" sz="2400" b="1" dirty="0" err="1"/>
              <a:t>Angular</a:t>
            </a:r>
            <a:r>
              <a:rPr lang="fr-FR" sz="2400" b="1" dirty="0"/>
              <a:t> CLI</a:t>
            </a:r>
            <a:r>
              <a:rPr lang="fr-FR" sz="2400" dirty="0"/>
              <a:t> : Génération de composants, modules, services, et optimisation du </a:t>
            </a:r>
            <a:r>
              <a:rPr lang="fr-FR" sz="2400" dirty="0" err="1"/>
              <a:t>build</a:t>
            </a:r>
            <a:r>
              <a:rPr lang="fr-FR" sz="2400" dirty="0" smtClean="0"/>
              <a:t>.</a:t>
            </a:r>
          </a:p>
          <a:p>
            <a:pPr algn="just">
              <a:lnSpc>
                <a:spcPct val="150000"/>
              </a:lnSpc>
            </a:pPr>
            <a:r>
              <a:rPr lang="fr-FR" sz="2400" b="1" dirty="0" err="1"/>
              <a:t>Angular</a:t>
            </a:r>
            <a:r>
              <a:rPr lang="fr-FR" sz="2400" b="1" dirty="0"/>
              <a:t> </a:t>
            </a:r>
            <a:r>
              <a:rPr lang="fr-FR" sz="2400" b="1" dirty="0" err="1"/>
              <a:t>Material</a:t>
            </a:r>
            <a:r>
              <a:rPr lang="fr-FR" sz="2400" dirty="0"/>
              <a:t> : Bibliothèque de composants UI préconçus et accessibles</a:t>
            </a:r>
            <a:r>
              <a:rPr lang="fr-FR" sz="2400" dirty="0" smtClean="0"/>
              <a:t>.</a:t>
            </a:r>
          </a:p>
          <a:p>
            <a:pPr algn="just">
              <a:lnSpc>
                <a:spcPct val="150000"/>
              </a:lnSpc>
            </a:pPr>
            <a:r>
              <a:rPr lang="fr-FR" sz="2400" b="1" dirty="0"/>
              <a:t>Outils de développement</a:t>
            </a:r>
            <a:r>
              <a:rPr lang="fr-FR" sz="2400" dirty="0"/>
              <a:t> : Intégration avec </a:t>
            </a:r>
            <a:r>
              <a:rPr lang="fr-FR" sz="2400" dirty="0" err="1"/>
              <a:t>TypeScript</a:t>
            </a:r>
            <a:r>
              <a:rPr lang="fr-FR" sz="2400" dirty="0"/>
              <a:t>, </a:t>
            </a:r>
            <a:r>
              <a:rPr lang="fr-FR" sz="2400" dirty="0" err="1"/>
              <a:t>Webpack</a:t>
            </a:r>
            <a:r>
              <a:rPr lang="fr-FR" sz="2400" dirty="0"/>
              <a:t>, et </a:t>
            </a:r>
            <a:r>
              <a:rPr lang="fr-FR" sz="2400" dirty="0" err="1"/>
              <a:t>DevTools</a:t>
            </a:r>
            <a:r>
              <a:rPr lang="fr-FR" sz="2400" dirty="0"/>
              <a:t>.</a:t>
            </a:r>
          </a:p>
        </p:txBody>
      </p:sp>
    </p:spTree>
    <p:extLst>
      <p:ext uri="{BB962C8B-B14F-4D97-AF65-F5344CB8AC3E}">
        <p14:creationId xmlns:p14="http://schemas.microsoft.com/office/powerpoint/2010/main" val="815038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ctr"/>
            <a:r>
              <a:rPr lang="fr-FR" sz="2400" dirty="0"/>
              <a:t>Support à Long Terme (LTS) et Mises à Jour Régulières</a:t>
            </a:r>
          </a:p>
        </p:txBody>
      </p:sp>
      <p:sp>
        <p:nvSpPr>
          <p:cNvPr id="3" name="Espace réservé du contenu 2"/>
          <p:cNvSpPr>
            <a:spLocks noGrp="1"/>
          </p:cNvSpPr>
          <p:nvPr>
            <p:ph idx="1"/>
          </p:nvPr>
        </p:nvSpPr>
        <p:spPr/>
        <p:txBody>
          <a:bodyPr>
            <a:normAutofit/>
          </a:bodyPr>
          <a:lstStyle/>
          <a:p>
            <a:pPr algn="just">
              <a:lnSpc>
                <a:spcPct val="150000"/>
              </a:lnSpc>
            </a:pPr>
            <a:r>
              <a:rPr lang="fr-FR" sz="2800" b="1" dirty="0" err="1"/>
              <a:t>Angular</a:t>
            </a:r>
            <a:r>
              <a:rPr lang="fr-FR" sz="2800" dirty="0"/>
              <a:t> suit un cycle de mises à jour bien défini, garantissant stabilité et évolutivité</a:t>
            </a:r>
            <a:r>
              <a:rPr lang="fr-FR" sz="2800" dirty="0" smtClean="0"/>
              <a:t>.</a:t>
            </a:r>
          </a:p>
          <a:p>
            <a:pPr algn="just">
              <a:lnSpc>
                <a:spcPct val="150000"/>
              </a:lnSpc>
            </a:pPr>
            <a:r>
              <a:rPr lang="fr-FR" sz="2800" dirty="0"/>
              <a:t>La communauté active et le support de Google assurent la pérennité du </a:t>
            </a:r>
            <a:r>
              <a:rPr lang="fr-FR" sz="2800" dirty="0" smtClean="0"/>
              <a:t>Framework.</a:t>
            </a:r>
            <a:endParaRPr lang="fr-FR" sz="2800" dirty="0"/>
          </a:p>
        </p:txBody>
      </p:sp>
    </p:spTree>
    <p:extLst>
      <p:ext uri="{BB962C8B-B14F-4D97-AF65-F5344CB8AC3E}">
        <p14:creationId xmlns:p14="http://schemas.microsoft.com/office/powerpoint/2010/main" val="2090875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69848" y="484632"/>
            <a:ext cx="10058400" cy="760844"/>
          </a:xfrm>
        </p:spPr>
        <p:txBody>
          <a:bodyPr/>
          <a:lstStyle/>
          <a:p>
            <a:pPr algn="ctr"/>
            <a:r>
              <a:rPr lang="fr-FR" dirty="0"/>
              <a:t>Support à Long Terme (LTS)</a:t>
            </a:r>
          </a:p>
        </p:txBody>
      </p:sp>
      <p:sp>
        <p:nvSpPr>
          <p:cNvPr id="3" name="Espace réservé du contenu 2"/>
          <p:cNvSpPr>
            <a:spLocks noGrp="1"/>
          </p:cNvSpPr>
          <p:nvPr>
            <p:ph idx="1"/>
          </p:nvPr>
        </p:nvSpPr>
        <p:spPr>
          <a:xfrm>
            <a:off x="614855" y="1371600"/>
            <a:ext cx="10513393" cy="4800600"/>
          </a:xfrm>
        </p:spPr>
        <p:txBody>
          <a:bodyPr>
            <a:normAutofit/>
          </a:bodyPr>
          <a:lstStyle/>
          <a:p>
            <a:pPr algn="just">
              <a:lnSpc>
                <a:spcPct val="150000"/>
              </a:lnSpc>
            </a:pPr>
            <a:r>
              <a:rPr lang="fr-FR" dirty="0"/>
              <a:t>Le LTS (Long-</a:t>
            </a:r>
            <a:r>
              <a:rPr lang="fr-FR" dirty="0" err="1"/>
              <a:t>Term</a:t>
            </a:r>
            <a:r>
              <a:rPr lang="fr-FR" dirty="0"/>
              <a:t> Support) signifie que certaines versions d’</a:t>
            </a:r>
            <a:r>
              <a:rPr lang="fr-FR" dirty="0" err="1"/>
              <a:t>Angular</a:t>
            </a:r>
            <a:r>
              <a:rPr lang="fr-FR" dirty="0"/>
              <a:t> reçoivent un support prolongé avec des correctifs de sécurité et des mises à jour critiques pendant une durée plus longue. Cela permet aux entreprises d’avoir une stabilité et d’éviter des mises à jour trop fréquentes</a:t>
            </a:r>
            <a:r>
              <a:rPr lang="fr-FR" dirty="0" smtClean="0"/>
              <a:t>.</a:t>
            </a:r>
          </a:p>
          <a:p>
            <a:pPr algn="just">
              <a:lnSpc>
                <a:spcPct val="150000"/>
              </a:lnSpc>
            </a:pPr>
            <a:r>
              <a:rPr lang="fr-FR" dirty="0"/>
              <a:t>Une version </a:t>
            </a:r>
            <a:r>
              <a:rPr lang="fr-FR" dirty="0" err="1"/>
              <a:t>Angular</a:t>
            </a:r>
            <a:r>
              <a:rPr lang="fr-FR" dirty="0"/>
              <a:t> passe en </a:t>
            </a:r>
            <a:r>
              <a:rPr lang="fr-FR" b="1" dirty="0"/>
              <a:t>LTS</a:t>
            </a:r>
            <a:r>
              <a:rPr lang="fr-FR" dirty="0"/>
              <a:t> environ </a:t>
            </a:r>
            <a:r>
              <a:rPr lang="fr-FR" b="1" dirty="0"/>
              <a:t>6 mois après sa sortie</a:t>
            </a:r>
            <a:r>
              <a:rPr lang="fr-FR" dirty="0"/>
              <a:t> et reste sous ce support </a:t>
            </a:r>
            <a:r>
              <a:rPr lang="fr-FR" b="1" dirty="0"/>
              <a:t>pendant 12 mois</a:t>
            </a:r>
            <a:r>
              <a:rPr lang="fr-FR" dirty="0" smtClean="0"/>
              <a:t>.</a:t>
            </a:r>
          </a:p>
          <a:p>
            <a:pPr algn="just">
              <a:lnSpc>
                <a:spcPct val="150000"/>
              </a:lnSpc>
            </a:pPr>
            <a:r>
              <a:rPr lang="fr-FR" dirty="0"/>
              <a:t>Pendant cette période, seules </a:t>
            </a:r>
            <a:r>
              <a:rPr lang="fr-FR" b="1" dirty="0"/>
              <a:t>les corrections de bugs critiques et les mises à jour de sécurité</a:t>
            </a:r>
            <a:r>
              <a:rPr lang="fr-FR" dirty="0"/>
              <a:t> sont appliquées, sans nouvelles fonctionnalités.</a:t>
            </a:r>
          </a:p>
        </p:txBody>
      </p:sp>
    </p:spTree>
    <p:extLst>
      <p:ext uri="{BB962C8B-B14F-4D97-AF65-F5344CB8AC3E}">
        <p14:creationId xmlns:p14="http://schemas.microsoft.com/office/powerpoint/2010/main" val="3010615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a:t>Mises à Jour Régulières</a:t>
            </a:r>
          </a:p>
        </p:txBody>
      </p:sp>
      <p:sp>
        <p:nvSpPr>
          <p:cNvPr id="3" name="Espace réservé du contenu 2"/>
          <p:cNvSpPr>
            <a:spLocks noGrp="1"/>
          </p:cNvSpPr>
          <p:nvPr>
            <p:ph idx="1"/>
          </p:nvPr>
        </p:nvSpPr>
        <p:spPr>
          <a:xfrm>
            <a:off x="536028" y="2121408"/>
            <a:ext cx="10592220" cy="4050792"/>
          </a:xfrm>
        </p:spPr>
        <p:txBody>
          <a:bodyPr>
            <a:normAutofit/>
          </a:bodyPr>
          <a:lstStyle/>
          <a:p>
            <a:pPr>
              <a:lnSpc>
                <a:spcPct val="150000"/>
              </a:lnSpc>
            </a:pPr>
            <a:r>
              <a:rPr lang="fr-FR" sz="2400" dirty="0" err="1"/>
              <a:t>Angular</a:t>
            </a:r>
            <a:r>
              <a:rPr lang="fr-FR" sz="2400" dirty="0"/>
              <a:t> suit un </a:t>
            </a:r>
            <a:r>
              <a:rPr lang="fr-FR" sz="2400" b="1" dirty="0"/>
              <a:t>cycle de mise à jour semestriel</a:t>
            </a:r>
            <a:r>
              <a:rPr lang="fr-FR" sz="2400" dirty="0"/>
              <a:t> avec une </a:t>
            </a:r>
            <a:r>
              <a:rPr lang="fr-FR" sz="2400" b="1" dirty="0"/>
              <a:t>nouvelle version majeure</a:t>
            </a:r>
            <a:r>
              <a:rPr lang="fr-FR" sz="2400" dirty="0"/>
              <a:t> tous les </a:t>
            </a:r>
            <a:r>
              <a:rPr lang="fr-FR" sz="2400" b="1" dirty="0"/>
              <a:t>6 mois</a:t>
            </a:r>
            <a:r>
              <a:rPr lang="fr-FR" sz="2400" dirty="0" smtClean="0"/>
              <a:t>.</a:t>
            </a:r>
          </a:p>
          <a:p>
            <a:pPr>
              <a:lnSpc>
                <a:spcPct val="150000"/>
              </a:lnSpc>
            </a:pPr>
            <a:r>
              <a:rPr lang="fr-FR" sz="2400" b="1" dirty="0"/>
              <a:t>Organisation des mises à jour</a:t>
            </a:r>
            <a:r>
              <a:rPr lang="fr-FR" sz="2400" dirty="0"/>
              <a:t> </a:t>
            </a:r>
            <a:r>
              <a:rPr lang="fr-FR" sz="2400" dirty="0" smtClean="0"/>
              <a:t>:</a:t>
            </a:r>
          </a:p>
          <a:p>
            <a:pPr lvl="1">
              <a:lnSpc>
                <a:spcPct val="150000"/>
              </a:lnSpc>
            </a:pPr>
            <a:r>
              <a:rPr lang="fr-FR" sz="2000" b="1" dirty="0"/>
              <a:t>Patch (x.x.1, x.x.2…)</a:t>
            </a:r>
            <a:r>
              <a:rPr lang="fr-FR" sz="2000" dirty="0"/>
              <a:t> → Corrections de bugs et failles de sécurité</a:t>
            </a:r>
            <a:r>
              <a:rPr lang="fr-FR" sz="2000" dirty="0" smtClean="0"/>
              <a:t>.</a:t>
            </a:r>
          </a:p>
          <a:p>
            <a:pPr lvl="1">
              <a:lnSpc>
                <a:spcPct val="150000"/>
              </a:lnSpc>
            </a:pPr>
            <a:r>
              <a:rPr lang="fr-FR" sz="2000" b="1" dirty="0"/>
              <a:t>Mineure (x.1.x, x.2.x…)</a:t>
            </a:r>
            <a:r>
              <a:rPr lang="fr-FR" sz="2000" dirty="0"/>
              <a:t> → Ajout de fonctionnalités compatibles sans rupture</a:t>
            </a:r>
            <a:r>
              <a:rPr lang="fr-FR" sz="2000" dirty="0" smtClean="0"/>
              <a:t>.</a:t>
            </a:r>
          </a:p>
          <a:p>
            <a:pPr lvl="1">
              <a:lnSpc>
                <a:spcPct val="150000"/>
              </a:lnSpc>
            </a:pPr>
            <a:r>
              <a:rPr lang="fr-FR" sz="2000" b="1" dirty="0"/>
              <a:t>Majeure (x+1.0.0)</a:t>
            </a:r>
            <a:r>
              <a:rPr lang="fr-FR" sz="2000" dirty="0"/>
              <a:t> → Changements importants, nécessitant souvent des ajustements dans le code.</a:t>
            </a:r>
          </a:p>
        </p:txBody>
      </p:sp>
    </p:spTree>
    <p:extLst>
      <p:ext uri="{BB962C8B-B14F-4D97-AF65-F5344CB8AC3E}">
        <p14:creationId xmlns:p14="http://schemas.microsoft.com/office/powerpoint/2010/main" val="375476805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a:t>Sécurité Intégrée</a:t>
            </a:r>
          </a:p>
        </p:txBody>
      </p:sp>
      <p:sp>
        <p:nvSpPr>
          <p:cNvPr id="3" name="Espace réservé du contenu 2"/>
          <p:cNvSpPr>
            <a:spLocks noGrp="1"/>
          </p:cNvSpPr>
          <p:nvPr>
            <p:ph idx="1"/>
          </p:nvPr>
        </p:nvSpPr>
        <p:spPr/>
        <p:txBody>
          <a:bodyPr>
            <a:normAutofit/>
          </a:bodyPr>
          <a:lstStyle/>
          <a:p>
            <a:pPr algn="just">
              <a:lnSpc>
                <a:spcPct val="150000"/>
              </a:lnSpc>
            </a:pPr>
            <a:r>
              <a:rPr lang="fr-FR" sz="2800" dirty="0"/>
              <a:t>Protection contre </a:t>
            </a:r>
            <a:r>
              <a:rPr lang="fr-FR" sz="2800" b="1" dirty="0"/>
              <a:t>les attaques XSS</a:t>
            </a:r>
            <a:r>
              <a:rPr lang="fr-FR" sz="2800" dirty="0"/>
              <a:t> (Cross-Site Scripting) et </a:t>
            </a:r>
            <a:r>
              <a:rPr lang="fr-FR" sz="2800" b="1" dirty="0"/>
              <a:t>CSRF</a:t>
            </a:r>
            <a:r>
              <a:rPr lang="fr-FR" sz="2800" dirty="0"/>
              <a:t> (Cross-Site </a:t>
            </a:r>
            <a:r>
              <a:rPr lang="fr-FR" sz="2800" dirty="0" err="1"/>
              <a:t>Request</a:t>
            </a:r>
            <a:r>
              <a:rPr lang="fr-FR" sz="2800" dirty="0"/>
              <a:t> </a:t>
            </a:r>
            <a:r>
              <a:rPr lang="fr-FR" sz="2800" dirty="0" err="1"/>
              <a:t>Forgery</a:t>
            </a:r>
            <a:r>
              <a:rPr lang="fr-FR" sz="2800" dirty="0" smtClean="0"/>
              <a:t>).</a:t>
            </a:r>
          </a:p>
          <a:p>
            <a:pPr algn="just">
              <a:lnSpc>
                <a:spcPct val="150000"/>
              </a:lnSpc>
            </a:pPr>
            <a:r>
              <a:rPr lang="fr-FR" sz="2800" b="1" dirty="0" err="1"/>
              <a:t>Sanitization</a:t>
            </a:r>
            <a:r>
              <a:rPr lang="fr-FR" sz="2800" b="1" dirty="0"/>
              <a:t> automatique</a:t>
            </a:r>
            <a:r>
              <a:rPr lang="fr-FR" sz="2800" dirty="0"/>
              <a:t> des entrées utilisateur.</a:t>
            </a:r>
          </a:p>
        </p:txBody>
      </p:sp>
    </p:spTree>
    <p:extLst>
      <p:ext uri="{BB962C8B-B14F-4D97-AF65-F5344CB8AC3E}">
        <p14:creationId xmlns:p14="http://schemas.microsoft.com/office/powerpoint/2010/main" val="2989734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Solutions </a:t>
            </a:r>
            <a:r>
              <a:rPr lang="fr-FR" dirty="0" err="1" smtClean="0"/>
              <a:t>Angular</a:t>
            </a:r>
            <a:endParaRPr lang="fr-FR" dirty="0"/>
          </a:p>
        </p:txBody>
      </p:sp>
      <p:pic>
        <p:nvPicPr>
          <p:cNvPr id="4" name="Espace réservé du contenu 3"/>
          <p:cNvPicPr>
            <a:picLocks noGrp="1" noChangeAspect="1"/>
          </p:cNvPicPr>
          <p:nvPr>
            <p:ph idx="1"/>
          </p:nvPr>
        </p:nvPicPr>
        <p:blipFill>
          <a:blip r:embed="rId2"/>
          <a:stretch>
            <a:fillRect/>
          </a:stretch>
        </p:blipFill>
        <p:spPr>
          <a:xfrm>
            <a:off x="1069847" y="2506716"/>
            <a:ext cx="10058401" cy="32476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8021198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ctr"/>
            <a:r>
              <a:rPr lang="fr-FR" sz="4000" cap="all" dirty="0"/>
              <a:t>INCONVÉNIENTS </a:t>
            </a:r>
            <a:r>
              <a:rPr lang="fr-FR" sz="4000" cap="all" dirty="0" smtClean="0"/>
              <a:t>du Framework</a:t>
            </a:r>
            <a:r>
              <a:rPr lang="fr-FR" sz="4000" cap="all" dirty="0"/>
              <a:t/>
            </a:r>
            <a:br>
              <a:rPr lang="fr-FR" sz="4000" cap="all" dirty="0"/>
            </a:br>
            <a:endParaRPr lang="fr-FR" sz="4000" dirty="0"/>
          </a:p>
        </p:txBody>
      </p:sp>
      <p:sp>
        <p:nvSpPr>
          <p:cNvPr id="3" name="Espace réservé du contenu 2"/>
          <p:cNvSpPr>
            <a:spLocks noGrp="1"/>
          </p:cNvSpPr>
          <p:nvPr>
            <p:ph idx="1"/>
          </p:nvPr>
        </p:nvSpPr>
        <p:spPr>
          <a:xfrm>
            <a:off x="583324" y="1695635"/>
            <a:ext cx="10694275" cy="4518733"/>
          </a:xfrm>
        </p:spPr>
        <p:txBody>
          <a:bodyPr>
            <a:normAutofit/>
          </a:bodyPr>
          <a:lstStyle/>
          <a:p>
            <a:pPr algn="just" fontAlgn="base">
              <a:lnSpc>
                <a:spcPct val="200000"/>
              </a:lnSpc>
              <a:buFont typeface="Wingdings" panose="05000000000000000000" pitchFamily="2" charset="2"/>
              <a:buChar char="Ø"/>
            </a:pPr>
            <a:r>
              <a:rPr lang="fr-FR" sz="2400" dirty="0" smtClean="0"/>
              <a:t>L’impossibilité </a:t>
            </a:r>
            <a:r>
              <a:rPr lang="fr-FR" sz="2400" dirty="0"/>
              <a:t>de changer de </a:t>
            </a:r>
            <a:r>
              <a:rPr lang="fr-FR" sz="2400" dirty="0" smtClean="0"/>
              <a:t>Framework </a:t>
            </a:r>
            <a:r>
              <a:rPr lang="fr-FR" sz="2400" dirty="0"/>
              <a:t>en cours de route : une application doit être développée en Angular du début à la fin</a:t>
            </a:r>
          </a:p>
          <a:p>
            <a:pPr algn="just" fontAlgn="base">
              <a:lnSpc>
                <a:spcPct val="200000"/>
              </a:lnSpc>
              <a:buFont typeface="Wingdings" panose="05000000000000000000" pitchFamily="2" charset="2"/>
              <a:buChar char="Ø"/>
            </a:pPr>
            <a:r>
              <a:rPr lang="fr-FR" sz="2400" dirty="0"/>
              <a:t>Problèmes de migration d’une version à une autre. Les montées en version sont particulièrement difficiles (bien que Angular 4, 5 et 6 soient désormais rétro-compatibles)</a:t>
            </a:r>
          </a:p>
          <a:p>
            <a:pPr algn="just">
              <a:lnSpc>
                <a:spcPct val="200000"/>
              </a:lnSpc>
              <a:buFont typeface="Wingdings" panose="05000000000000000000" pitchFamily="2" charset="2"/>
              <a:buChar char="Ø"/>
            </a:pPr>
            <a:endParaRPr lang="fr-FR" sz="2400" dirty="0"/>
          </a:p>
        </p:txBody>
      </p:sp>
    </p:spTree>
    <p:extLst>
      <p:ext uri="{BB962C8B-B14F-4D97-AF65-F5344CB8AC3E}">
        <p14:creationId xmlns:p14="http://schemas.microsoft.com/office/powerpoint/2010/main" val="2071633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p:txBody>
          <a:bodyPr/>
          <a:lstStyle/>
          <a:p>
            <a:pPr algn="ctr"/>
            <a:r>
              <a:rPr lang="fr-FR" sz="2800" dirty="0"/>
              <a:t>Comprendre le cadre et l'architecture d'</a:t>
            </a:r>
            <a:r>
              <a:rPr lang="fr-FR" sz="2800" dirty="0" err="1"/>
              <a:t>Angular</a:t>
            </a:r>
            <a:r>
              <a:rPr lang="fr-FR" sz="2800" dirty="0"/>
              <a:t/>
            </a:r>
            <a:br>
              <a:rPr lang="fr-FR" sz="2800" dirty="0"/>
            </a:br>
            <a:endParaRPr lang="fr-FR" sz="2800" dirty="0"/>
          </a:p>
        </p:txBody>
      </p:sp>
      <p:pic>
        <p:nvPicPr>
          <p:cNvPr id="6" name="Image 5"/>
          <p:cNvPicPr>
            <a:picLocks noChangeAspect="1"/>
          </p:cNvPicPr>
          <p:nvPr/>
        </p:nvPicPr>
        <p:blipFill>
          <a:blip r:embed="rId2"/>
          <a:stretch>
            <a:fillRect/>
          </a:stretch>
        </p:blipFill>
        <p:spPr>
          <a:xfrm>
            <a:off x="1180771" y="4468030"/>
            <a:ext cx="8073588" cy="22480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7137542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ype de bois">
  <a:themeElements>
    <a:clrScheme name="Wood Type">
      <a:dk1>
        <a:sysClr val="windowText" lastClr="000000"/>
      </a:dk1>
      <a:lt1>
        <a:sysClr val="window" lastClr="FFFFFF"/>
      </a:lt1>
      <a:dk2>
        <a:srgbClr val="514949"/>
      </a:dk2>
      <a:lt2>
        <a:srgbClr val="E1E1DB"/>
      </a:lt2>
      <a:accent1>
        <a:srgbClr val="9DBFBE"/>
      </a:accent1>
      <a:accent2>
        <a:srgbClr val="DB8631"/>
      </a:accent2>
      <a:accent3>
        <a:srgbClr val="E3CC5A"/>
      </a:accent3>
      <a:accent4>
        <a:srgbClr val="ACADA8"/>
      </a:accent4>
      <a:accent5>
        <a:srgbClr val="927C61"/>
      </a:accent5>
      <a:accent6>
        <a:srgbClr val="B3B435"/>
      </a:accent6>
      <a:hlink>
        <a:srgbClr val="0000FF"/>
      </a:hlink>
      <a:folHlink>
        <a:srgbClr val="800080"/>
      </a:folHlink>
    </a:clrScheme>
    <a:fontScheme name="Wood Type">
      <a:majorFont>
        <a:latin typeface="Arial Black" panose="020B0A04020102020204"/>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panose="020B0604020202020204"/>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BE1B6DD8-9976-4550-A6F4-B2DD4EA939DA}"/>
    </a:ext>
  </a:extLst>
</a:theme>
</file>

<file path=docProps/app.xml><?xml version="1.0" encoding="utf-8"?>
<Properties xmlns="http://schemas.openxmlformats.org/officeDocument/2006/extended-properties" xmlns:vt="http://schemas.openxmlformats.org/officeDocument/2006/docPropsVTypes">
  <Template>Type de bois</Template>
  <TotalTime>244</TotalTime>
  <Words>4064</Words>
  <Application>Microsoft Office PowerPoint</Application>
  <PresentationFormat>Grand écran</PresentationFormat>
  <Paragraphs>559</Paragraphs>
  <Slides>154</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154</vt:i4>
      </vt:variant>
    </vt:vector>
  </HeadingPairs>
  <TitlesOfParts>
    <vt:vector size="159" baseType="lpstr">
      <vt:lpstr>Agency FB</vt:lpstr>
      <vt:lpstr>Arial</vt:lpstr>
      <vt:lpstr>Arial Black</vt:lpstr>
      <vt:lpstr>Wingdings</vt:lpstr>
      <vt:lpstr>Type de bois</vt:lpstr>
      <vt:lpstr>Développement d’une application Full Stack</vt:lpstr>
      <vt:lpstr>Objectif global </vt:lpstr>
      <vt:lpstr>Plan </vt:lpstr>
      <vt:lpstr>Séance 1 </vt:lpstr>
      <vt:lpstr>Objectifs pédagogiques</vt:lpstr>
      <vt:lpstr>Architecture </vt:lpstr>
      <vt:lpstr>Tableau comparatif  des grandes architectures logicielles</vt:lpstr>
      <vt:lpstr>Comment positionner l’Architecture Full-Stack</vt:lpstr>
      <vt:lpstr>Pourquoi le full-stack ?</vt:lpstr>
      <vt:lpstr>Contexte général</vt:lpstr>
      <vt:lpstr>Qu’est-ce qu’une architecture fullstack ?</vt:lpstr>
      <vt:lpstr>Principe de communication</vt:lpstr>
      <vt:lpstr>Pourquoi combiner Spring Boot et Angular ?</vt:lpstr>
      <vt:lpstr>Vue d’ensemble des couches</vt:lpstr>
      <vt:lpstr>Architecture type</vt:lpstr>
      <vt:lpstr>Avantages de telles architectures</vt:lpstr>
      <vt:lpstr>Exemple de l’architecture  Full stack sur un PMS</vt:lpstr>
      <vt:lpstr>Spring</vt:lpstr>
      <vt:lpstr>Rappels de quelque principes de conception</vt:lpstr>
      <vt:lpstr>Qu’est ce que Spring</vt:lpstr>
      <vt:lpstr>Conteneur Léger</vt:lpstr>
      <vt:lpstr>Informations générales</vt:lpstr>
      <vt:lpstr>Caractéristiques techniques clés</vt:lpstr>
      <vt:lpstr>Spring Framework versions</vt:lpstr>
      <vt:lpstr>Cas d’usage typiques</vt:lpstr>
      <vt:lpstr>Architecture &amp; Conception d’applications </vt:lpstr>
      <vt:lpstr>Architecture &amp; Conception d’applications </vt:lpstr>
      <vt:lpstr>Les différents modules et projets Spring</vt:lpstr>
      <vt:lpstr>Architecture de Spring Framework</vt:lpstr>
      <vt:lpstr>L’injection de dépendances</vt:lpstr>
      <vt:lpstr>Maven </vt:lpstr>
      <vt:lpstr>MAVEN</vt:lpstr>
      <vt:lpstr>MAVEN</vt:lpstr>
      <vt:lpstr>Project Object Model (POM) </vt:lpstr>
      <vt:lpstr>Project Object Model (POM) </vt:lpstr>
      <vt:lpstr>Gestion des dépendances par MAVEN 2</vt:lpstr>
      <vt:lpstr>Spring Boot</vt:lpstr>
      <vt:lpstr>Pourquoi Spring Boot ?</vt:lpstr>
      <vt:lpstr>Problèmes avec Spring </vt:lpstr>
      <vt:lpstr>Objectif de Spring Boot</vt:lpstr>
      <vt:lpstr>Qu’est-ce que Spring Boot ?</vt:lpstr>
      <vt:lpstr>Positionnement dans l’Architecture Full Stack</vt:lpstr>
      <vt:lpstr>Structure d’un Projet Spring Boot</vt:lpstr>
      <vt:lpstr>@SpringBootApplication</vt:lpstr>
      <vt:lpstr>Configuration</vt:lpstr>
      <vt:lpstr>Comparer les deux configurations</vt:lpstr>
      <vt:lpstr>Format recommandé</vt:lpstr>
      <vt:lpstr>Gestion des Dépendances (Starters)</vt:lpstr>
      <vt:lpstr>Résumé des Avantages</vt:lpstr>
      <vt:lpstr>Environnement de travail</vt:lpstr>
      <vt:lpstr>Objectifs de cette configuration</vt:lpstr>
      <vt:lpstr>Vérifications rapides avant de commencer</vt:lpstr>
      <vt:lpstr>**Environnement de Travail**</vt:lpstr>
      <vt:lpstr>Atelier N° 1</vt:lpstr>
      <vt:lpstr>Objectifs</vt:lpstr>
      <vt:lpstr>Création du Projet (Spring Initializr)</vt:lpstr>
      <vt:lpstr>Structure du Projet</vt:lpstr>
      <vt:lpstr>Configuration application.yml</vt:lpstr>
      <vt:lpstr>Création d’un Premier Contrôleur REST</vt:lpstr>
      <vt:lpstr>Exécuter le Projet</vt:lpstr>
      <vt:lpstr>Tester l’API</vt:lpstr>
      <vt:lpstr>Résultat attendu</vt:lpstr>
      <vt:lpstr>Spring MVC</vt:lpstr>
      <vt:lpstr>Extension</vt:lpstr>
      <vt:lpstr>Commande CURL</vt:lpstr>
      <vt:lpstr>Pourquoi utiliser curl ?</vt:lpstr>
      <vt:lpstr>Tester avec curl (GET)</vt:lpstr>
      <vt:lpstr>Endpoint avec paramètres</vt:lpstr>
      <vt:lpstr>**Tester l'API avec curl**</vt:lpstr>
      <vt:lpstr>Page index static</vt:lpstr>
      <vt:lpstr>Atelier N° 2</vt:lpstr>
      <vt:lpstr>Créer la classe model/User</vt:lpstr>
      <vt:lpstr>Créer le contrôleur UserController</vt:lpstr>
      <vt:lpstr>Test post </vt:lpstr>
      <vt:lpstr>Conclusion</vt:lpstr>
      <vt:lpstr>Angular </vt:lpstr>
      <vt:lpstr>Introduction</vt:lpstr>
      <vt:lpstr>Qu'est-ce qu'Angular ?</vt:lpstr>
      <vt:lpstr>Quelques caractéristiques principales d'Angular</vt:lpstr>
      <vt:lpstr>Présentation PowerPoint</vt:lpstr>
      <vt:lpstr>Différences avec d'autres Framework front-end (React, Vue). </vt:lpstr>
      <vt:lpstr>Philosophie et approche</vt:lpstr>
      <vt:lpstr>POIDS DES FRAMEWORKS </vt:lpstr>
      <vt:lpstr>UTILISATION PAR LES MARQUES </vt:lpstr>
      <vt:lpstr>Comprendre les avantages de l'utilisation d'Angular </vt:lpstr>
      <vt:lpstr>Points Forts</vt:lpstr>
      <vt:lpstr>Architecture Modulaire et Organisation du Code</vt:lpstr>
      <vt:lpstr>Programmation Réactive avec RxJS</vt:lpstr>
      <vt:lpstr>Optimisation des Performances</vt:lpstr>
      <vt:lpstr>Formulaires Puissants et Structurés</vt:lpstr>
      <vt:lpstr>Tests et Qualité du Code</vt:lpstr>
      <vt:lpstr>Écosystème Complet et Outillage</vt:lpstr>
      <vt:lpstr>Support à Long Terme (LTS) et Mises à Jour Régulières</vt:lpstr>
      <vt:lpstr>Support à Long Terme (LTS)</vt:lpstr>
      <vt:lpstr>Mises à Jour Régulières</vt:lpstr>
      <vt:lpstr>Sécurité Intégrée</vt:lpstr>
      <vt:lpstr>Solutions Angular</vt:lpstr>
      <vt:lpstr>INCONVÉNIENTS du Framework </vt:lpstr>
      <vt:lpstr>Comprendre le cadre et l'architecture d'Angular </vt:lpstr>
      <vt:lpstr>Cadre général</vt:lpstr>
      <vt:lpstr>Fonctionnalités</vt:lpstr>
      <vt:lpstr>L’ARCHITECTURE D’ANGULAR </vt:lpstr>
      <vt:lpstr>Mise en place de l'environnement de développement </vt:lpstr>
      <vt:lpstr>Angular</vt:lpstr>
      <vt:lpstr>Angular –Environnement de développement -</vt:lpstr>
      <vt:lpstr>NodeJS</vt:lpstr>
      <vt:lpstr>Applications de Node.js</vt:lpstr>
      <vt:lpstr>Quand utiliser Node.js ? </vt:lpstr>
      <vt:lpstr>Avantages NodeJS</vt:lpstr>
      <vt:lpstr>NPM</vt:lpstr>
      <vt:lpstr>Angular CLI </vt:lpstr>
      <vt:lpstr>Liens</vt:lpstr>
      <vt:lpstr>Atelier</vt:lpstr>
      <vt:lpstr>Choix du processus style</vt:lpstr>
      <vt:lpstr>Critères de choix</vt:lpstr>
      <vt:lpstr>Exemple </vt:lpstr>
      <vt:lpstr>Pourquoi SCSS est puissant ?</vt:lpstr>
      <vt:lpstr>SSR</vt:lpstr>
      <vt:lpstr>Sans SSR (Mode classique)</vt:lpstr>
      <vt:lpstr>Avec SSR (Server-Side Rendering) On appelle aussi Angular Universal.</vt:lpstr>
      <vt:lpstr>SSG / Prerendering (Static Site Generation)</vt:lpstr>
      <vt:lpstr>Comment choisir ?</vt:lpstr>
      <vt:lpstr>Structure d’un Projet Angular</vt:lpstr>
      <vt:lpstr>Processus d’exécution</vt:lpstr>
      <vt:lpstr>Partie 2: TypeScript</vt:lpstr>
      <vt:lpstr>TypeScript</vt:lpstr>
      <vt:lpstr>TypeScript – Introduction-</vt:lpstr>
      <vt:lpstr>Angular avec Type Script</vt:lpstr>
      <vt:lpstr>Pour quoi le TypeScript</vt:lpstr>
      <vt:lpstr>Nouvelles fonctionnalités avec ES6</vt:lpstr>
      <vt:lpstr>Les types</vt:lpstr>
      <vt:lpstr>Comprendre la syntaxe TypeScript</vt:lpstr>
      <vt:lpstr>Définir les variables, les tableaux, les interfaces et les génériques </vt:lpstr>
      <vt:lpstr>Fonction</vt:lpstr>
      <vt:lpstr>Partie 3: Les Composants</vt:lpstr>
      <vt:lpstr>Les composants Angular</vt:lpstr>
      <vt:lpstr>Notion de Composant </vt:lpstr>
      <vt:lpstr>Composant Angular</vt:lpstr>
      <vt:lpstr>Components</vt:lpstr>
      <vt:lpstr>Anatomie d'un composant Angular</vt:lpstr>
      <vt:lpstr>Exemple </vt:lpstr>
      <vt:lpstr>Création de composants</vt:lpstr>
      <vt:lpstr>Utilisation d’un composant</vt:lpstr>
      <vt:lpstr>Communication entre composants</vt:lpstr>
      <vt:lpstr>Mise en œuvre des crochets de cycle de vie des composants </vt:lpstr>
      <vt:lpstr>Exemple d'utilisation de ngOnInit et ngOnDestroy</vt:lpstr>
      <vt:lpstr>Data Binding</vt:lpstr>
      <vt:lpstr>Atelier</vt:lpstr>
      <vt:lpstr>Mise à jour du fichier meteo.component.ts</vt:lpstr>
      <vt:lpstr>Mise à jour de la Template du composant</vt:lpstr>
      <vt:lpstr>Mise à jour de la Template Principale</vt:lpstr>
      <vt:lpstr>Utilisation du Framework BootStrap</vt:lpstr>
      <vt:lpstr>Mise à jour style.css</vt:lpstr>
      <vt:lpstr>Appliquer les styles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Développement d’une application Full Stack</dc:title>
  <dc:creator>admin</dc:creator>
  <cp:lastModifiedBy>admin</cp:lastModifiedBy>
  <cp:revision>96</cp:revision>
  <dcterms:created xsi:type="dcterms:W3CDTF">2025-10-24T10:45:18Z</dcterms:created>
  <dcterms:modified xsi:type="dcterms:W3CDTF">2025-10-29T03:19:18Z</dcterms:modified>
</cp:coreProperties>
</file>